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9" r:id="rId3"/>
    <p:sldMasterId id="2147483709" r:id="rId4"/>
    <p:sldMasterId id="2147483727" r:id="rId5"/>
    <p:sldMasterId id="2147483746" r:id="rId6"/>
  </p:sldMasterIdLst>
  <p:sldIdLst>
    <p:sldId id="263" r:id="rId7"/>
    <p:sldId id="316" r:id="rId8"/>
    <p:sldId id="294" r:id="rId9"/>
    <p:sldId id="299" r:id="rId10"/>
    <p:sldId id="312" r:id="rId11"/>
    <p:sldId id="313" r:id="rId12"/>
    <p:sldId id="318" r:id="rId13"/>
    <p:sldId id="314" r:id="rId14"/>
    <p:sldId id="317" r:id="rId15"/>
    <p:sldId id="319" r:id="rId16"/>
    <p:sldId id="300" r:id="rId17"/>
    <p:sldId id="301" r:id="rId18"/>
    <p:sldId id="315" r:id="rId19"/>
    <p:sldId id="302" r:id="rId20"/>
    <p:sldId id="320" r:id="rId21"/>
    <p:sldId id="321" r:id="rId22"/>
    <p:sldId id="304" r:id="rId23"/>
    <p:sldId id="322" r:id="rId24"/>
    <p:sldId id="308" r:id="rId25"/>
    <p:sldId id="309" r:id="rId26"/>
    <p:sldId id="310" r:id="rId27"/>
    <p:sldId id="311" r:id="rId28"/>
    <p:sldId id="262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E0C9D6"/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80" autoAdjust="0"/>
  </p:normalViewPr>
  <p:slideViewPr>
    <p:cSldViewPr>
      <p:cViewPr varScale="1">
        <p:scale>
          <a:sx n="107" d="100"/>
          <a:sy n="107" d="100"/>
        </p:scale>
        <p:origin x="-701" y="-72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B5700D7-A5E7-42DB-ABB2-33C8412C2C3C}"/>
              </a:ext>
            </a:extLst>
          </p:cNvPr>
          <p:cNvSpPr/>
          <p:nvPr userDrawn="1"/>
        </p:nvSpPr>
        <p:spPr>
          <a:xfrm>
            <a:off x="0" y="0"/>
            <a:ext cx="349188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BE04B1A-344F-47C2-8700-6645294A8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60EE0E-BE5C-4166-8BBF-A98B9D9E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5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5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63018DD-2935-481F-B939-E4E13BC92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5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92784"/>
            <a:ext cx="6070601" cy="2131366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64242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155FCA3-02AB-4B54-BB93-4F9A520D4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9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34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5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21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30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67FED04-C3B3-4AA5-A943-7ACAA351C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2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4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5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39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8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687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6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407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96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8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CA07B3-BC31-47A7-89D8-71FA78BD2FBA}"/>
              </a:ext>
            </a:extLst>
          </p:cNvPr>
          <p:cNvSpPr/>
          <p:nvPr userDrawn="1"/>
        </p:nvSpPr>
        <p:spPr>
          <a:xfrm>
            <a:off x="2555776" y="0"/>
            <a:ext cx="86409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E7E499-0C3C-4988-A30F-A444EE514EEC}"/>
              </a:ext>
            </a:extLst>
          </p:cNvPr>
          <p:cNvSpPr/>
          <p:nvPr userDrawn="1"/>
        </p:nvSpPr>
        <p:spPr>
          <a:xfrm>
            <a:off x="0" y="0"/>
            <a:ext cx="26277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6AC60B-A1D5-4F67-98BF-BDE3EB8D1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160899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16C29C97-0481-476B-A942-882FAE9F2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0352" y="483518"/>
            <a:ext cx="3403856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50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D25BBAE-728B-4F59-80FE-6F68D9F9F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67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79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1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0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3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3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02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67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68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0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5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51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9855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89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769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200153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200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902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788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458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63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71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42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5979"/>
            <a:ext cx="27432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80772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491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636A42D-027F-43D7-AB01-BB29FDBF88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5633933-CE4F-4307-B932-BCA1CDBF408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C654DFE-79C8-422C-9725-C81B6C56E6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78198A31-6CAA-4603-9670-CBA6AF977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04.12.2022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1A7EE8FE-D781-48B3-A944-97BE1EE4D0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235" y="1635646"/>
            <a:ext cx="6408712" cy="17358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«Самоопределение </a:t>
            </a:r>
            <a:r>
              <a:rPr lang="ru-RU" sz="2800" dirty="0"/>
              <a:t>и профессиональная ориентация обучающихся в структуре реализации проекта </a:t>
            </a: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«</a:t>
            </a:r>
            <a:r>
              <a:rPr lang="ru-RU" sz="2800" dirty="0"/>
              <a:t>Школа </a:t>
            </a:r>
            <a:r>
              <a:rPr lang="ru-RU" sz="2800" dirty="0" err="1"/>
              <a:t>Минпросвещения</a:t>
            </a:r>
            <a:r>
              <a:rPr lang="ru-RU" sz="2800" dirty="0"/>
              <a:t> России»: </a:t>
            </a:r>
            <a:r>
              <a:rPr lang="ru-RU" sz="2800" dirty="0" smtClean="0"/>
              <a:t>опыт </a:t>
            </a:r>
            <a:r>
              <a:rPr lang="ru-RU" sz="2800" dirty="0"/>
              <a:t>работы МАОУ «Гимназия № 1». </a:t>
            </a:r>
            <a:endParaRPr lang="ko-KR" altLang="en-US" sz="2800" dirty="0">
              <a:solidFill>
                <a:srgbClr val="AD5567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E0A0156B-584F-4D1F-AD18-7528A58DF4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0108" y="505640"/>
            <a:ext cx="3403856" cy="72008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99542"/>
            <a:ext cx="3323852" cy="249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2413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82179" y="3867894"/>
            <a:ext cx="549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Профессиональные пробы на базе Минусинского сельскохозяйственного колледжа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99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987574"/>
            <a:ext cx="6447501" cy="3543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2017 г. – 9 человек – участники муниципального конкурса «Моя профессиональная карьера».</a:t>
            </a:r>
          </a:p>
          <a:p>
            <a:r>
              <a:rPr lang="ru-RU" sz="2000" dirty="0" smtClean="0"/>
              <a:t>2018 г. – 25% учащихся 9 </a:t>
            </a:r>
            <a:r>
              <a:rPr lang="ru-RU" sz="2000" dirty="0" err="1" smtClean="0"/>
              <a:t>кл</a:t>
            </a:r>
            <a:r>
              <a:rPr lang="ru-RU" sz="2000" dirty="0" smtClean="0"/>
              <a:t>. – участие в межмуниципальном проекте «Моя профессия, мое будущее и будущее территории».</a:t>
            </a:r>
          </a:p>
          <a:p>
            <a:r>
              <a:rPr lang="ru-RU" sz="2000" dirty="0" smtClean="0"/>
              <a:t>2019 г. - 100% учащихся – участие в региональном проекте «Навигатор профессий».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96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9902"/>
            <a:ext cx="6447501" cy="674390"/>
          </a:xfrm>
        </p:spPr>
        <p:txBody>
          <a:bodyPr/>
          <a:lstStyle/>
          <a:p>
            <a:pPr algn="ctr"/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 </a:t>
            </a:r>
            <a:r>
              <a:rPr lang="ru-RU" dirty="0" err="1"/>
              <a:t>Juniors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5526"/>
            <a:ext cx="58690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0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6447501" cy="990600"/>
          </a:xfrm>
        </p:spPr>
        <p:txBody>
          <a:bodyPr/>
          <a:lstStyle/>
          <a:p>
            <a:r>
              <a:rPr lang="ru-RU" dirty="0" smtClean="0"/>
              <a:t>Среднее общее </a:t>
            </a:r>
            <a:r>
              <a:rPr lang="ru-RU" dirty="0"/>
              <a:t>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0442"/>
            <a:ext cx="6152231" cy="29105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Цель</a:t>
            </a:r>
            <a:r>
              <a:rPr lang="ru-RU" sz="2000" dirty="0" smtClean="0"/>
              <a:t>: содействие старшеклассникам в их профессиональном самоопределении.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64336"/>
            <a:ext cx="3312368" cy="223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3219822"/>
            <a:ext cx="6735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Класс </a:t>
            </a:r>
            <a:r>
              <a:rPr lang="ru-RU" dirty="0"/>
              <a:t>естественно-научной </a:t>
            </a:r>
            <a:r>
              <a:rPr lang="ru-RU" dirty="0" smtClean="0"/>
              <a:t>направленности,</a:t>
            </a:r>
          </a:p>
          <a:p>
            <a:pPr algn="ctr"/>
            <a:r>
              <a:rPr lang="ru-RU" dirty="0" smtClean="0"/>
              <a:t>технологический профиль.</a:t>
            </a:r>
          </a:p>
          <a:p>
            <a:pPr algn="ctr"/>
            <a:r>
              <a:rPr lang="ru-RU" dirty="0" smtClean="0"/>
              <a:t>Профессиональные пробы на лабораторном оборудовании </a:t>
            </a:r>
          </a:p>
          <a:p>
            <a:pPr algn="ctr"/>
            <a:r>
              <a:rPr lang="ru-RU" dirty="0" smtClean="0"/>
              <a:t>ХТИ (филиал СФУ).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70415"/>
            <a:ext cx="3279134" cy="220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3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542"/>
            <a:ext cx="6518023" cy="293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367" y="379588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Интенсивная школа-погружение, проводят преподаватели </a:t>
            </a:r>
          </a:p>
          <a:p>
            <a:pPr algn="ctr"/>
            <a:r>
              <a:rPr lang="ru-RU" dirty="0" smtClean="0"/>
              <a:t>СФУ Черепанова </a:t>
            </a:r>
            <a:r>
              <a:rPr lang="ru-RU" dirty="0"/>
              <a:t>О.Н. и </a:t>
            </a:r>
            <a:r>
              <a:rPr lang="ru-RU" dirty="0" err="1"/>
              <a:t>Кнауб</a:t>
            </a:r>
            <a:r>
              <a:rPr lang="ru-RU" dirty="0"/>
              <a:t> Л.В.</a:t>
            </a:r>
          </a:p>
        </p:txBody>
      </p:sp>
    </p:spTree>
    <p:extLst>
      <p:ext uri="{BB962C8B-B14F-4D97-AF65-F5344CB8AC3E}">
        <p14:creationId xmlns:p14="http://schemas.microsoft.com/office/powerpoint/2010/main" val="158221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7097"/>
            <a:ext cx="2549426" cy="339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03" y="627535"/>
            <a:ext cx="2207159" cy="338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7" y="408391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Класс естественно-научной направленности, </a:t>
            </a:r>
            <a:endParaRPr lang="ru-RU" sz="1600" dirty="0" smtClean="0"/>
          </a:p>
          <a:p>
            <a:pPr algn="ctr"/>
            <a:r>
              <a:rPr lang="ru-RU" sz="1600" dirty="0" smtClean="0"/>
              <a:t>естественно-научный </a:t>
            </a:r>
            <a:r>
              <a:rPr lang="ru-RU" sz="1600" dirty="0"/>
              <a:t>профиль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Профессиональные пробы на лабораторном оборудовании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ХТИ (филиал СФУ). </a:t>
            </a:r>
          </a:p>
        </p:txBody>
      </p:sp>
    </p:spTree>
    <p:extLst>
      <p:ext uri="{BB962C8B-B14F-4D97-AF65-F5344CB8AC3E}">
        <p14:creationId xmlns:p14="http://schemas.microsoft.com/office/powerpoint/2010/main" val="112066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0918"/>
            <a:ext cx="2664298" cy="199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6" y="2715766"/>
            <a:ext cx="2660773" cy="177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99" y="555525"/>
            <a:ext cx="2683558" cy="201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83348"/>
            <a:ext cx="669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Профориентационная работа в классах правоохранительной направленности, гуманитарный профиль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75" y="2715766"/>
            <a:ext cx="2651373" cy="176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6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9622"/>
            <a:ext cx="335803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1" y="627534"/>
            <a:ext cx="3380817" cy="224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197" y="3795886"/>
            <a:ext cx="6789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Класс </a:t>
            </a:r>
            <a:r>
              <a:rPr lang="ru-RU" dirty="0"/>
              <a:t>правоохранительной направленности, </a:t>
            </a:r>
            <a:endParaRPr lang="ru-RU" dirty="0" smtClean="0"/>
          </a:p>
          <a:p>
            <a:pPr algn="ctr"/>
            <a:r>
              <a:rPr lang="ru-RU" dirty="0" smtClean="0"/>
              <a:t>гуманитарный профиль</a:t>
            </a:r>
          </a:p>
          <a:p>
            <a:pPr algn="ctr"/>
            <a:r>
              <a:rPr lang="ru-RU" dirty="0" smtClean="0"/>
              <a:t>Ежегодные акции совместно с сотрудниками полиции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28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4"/>
            <a:ext cx="5584470" cy="372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4443958"/>
            <a:ext cx="551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Инструктаж перед патрулированием улиц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9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BF7D70-8C8A-C8C8-8136-2737C476E0F8}"/>
              </a:ext>
            </a:extLst>
          </p:cNvPr>
          <p:cNvSpPr txBox="1"/>
          <p:nvPr/>
        </p:nvSpPr>
        <p:spPr>
          <a:xfrm>
            <a:off x="673242" y="967664"/>
            <a:ext cx="7797515" cy="28853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 defTabSz="685783" latinLnBrk="0"/>
            <a:r>
              <a:rPr lang="ru-RU" sz="1400" b="1" dirty="0">
                <a:solidFill>
                  <a:srgbClr val="1B3181"/>
                </a:solidFill>
                <a:latin typeface="Arial" pitchFamily="34" charset="0"/>
              </a:rPr>
              <a:t>ВИДЫ РАБОТ:</a:t>
            </a:r>
            <a:endParaRPr lang="ru-RU" sz="1400" dirty="0">
              <a:solidFill>
                <a:srgbClr val="1B3181"/>
              </a:solidFill>
            </a:endParaRPr>
          </a:p>
        </p:txBody>
      </p:sp>
      <p:grpSp>
        <p:nvGrpSpPr>
          <p:cNvPr id="2" name="Группа 11">
            <a:extLst>
              <a:ext uri="{FF2B5EF4-FFF2-40B4-BE49-F238E27FC236}">
                <a16:creationId xmlns="" xmlns:a16="http://schemas.microsoft.com/office/drawing/2014/main" id="{463C9446-4273-921C-FAE3-A903A4B51F0A}"/>
              </a:ext>
            </a:extLst>
          </p:cNvPr>
          <p:cNvGrpSpPr/>
          <p:nvPr/>
        </p:nvGrpSpPr>
        <p:grpSpPr>
          <a:xfrm>
            <a:off x="463352" y="1577326"/>
            <a:ext cx="7889116" cy="550847"/>
            <a:chOff x="617802" y="2103098"/>
            <a:chExt cx="10518821" cy="734462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EC04EF3-7D50-2080-4DF2-CB0F05CF1D94}"/>
                </a:ext>
              </a:extLst>
            </p:cNvPr>
            <p:cNvSpPr txBox="1"/>
            <p:nvPr/>
          </p:nvSpPr>
          <p:spPr>
            <a:xfrm>
              <a:off x="1432909" y="2139933"/>
              <a:ext cx="3226713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latinLnBrk="0"/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Система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профпроб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 </a:t>
              </a:r>
              <a:b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в разных профессиях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95FF0F1-76FC-4831-2501-7B0BCDA8D215}"/>
                </a:ext>
              </a:extLst>
            </p:cNvPr>
            <p:cNvSpPr txBox="1"/>
            <p:nvPr/>
          </p:nvSpPr>
          <p:spPr>
            <a:xfrm>
              <a:off x="7029778" y="2139933"/>
              <a:ext cx="4106845" cy="64633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defTabSz="685783" latinLnBrk="0"/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Сетевые программы профориентации совместно </a:t>
              </a:r>
              <a:b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с колледжами, вузами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9962DD99-8CE3-DA49-A89F-0A9EB1FE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02" y="2103098"/>
              <a:ext cx="720000" cy="720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614ADD7-2FED-2441-B5B8-96E25DDF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172" y="2103098"/>
              <a:ext cx="720000" cy="72000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F55E68D-8DF1-8740-2977-BC19D8834C1C}"/>
              </a:ext>
            </a:extLst>
          </p:cNvPr>
          <p:cNvGrpSpPr/>
          <p:nvPr/>
        </p:nvGrpSpPr>
        <p:grpSpPr>
          <a:xfrm>
            <a:off x="529428" y="2572238"/>
            <a:ext cx="8085144" cy="954107"/>
            <a:chOff x="705904" y="3459243"/>
            <a:chExt cx="10780192" cy="1272142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9BA2828-3D87-3F15-1130-ED3A779ED3E7}"/>
                </a:ext>
              </a:extLst>
            </p:cNvPr>
            <p:cNvSpPr txBox="1"/>
            <p:nvPr/>
          </p:nvSpPr>
          <p:spPr>
            <a:xfrm>
              <a:off x="1422127" y="3459243"/>
              <a:ext cx="5724096" cy="1272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latinLnBrk="0"/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Тематические экскурсии </a:t>
              </a:r>
              <a:b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и события с участием </a:t>
              </a:r>
              <a:b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профессиональных</a:t>
              </a:r>
            </a:p>
            <a:p>
              <a:pPr defTabSz="685783" latinLnBrk="0"/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сообществ и бизнеса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37FB7F2-2A06-834A-F5F6-E8EF1612F017}"/>
                </a:ext>
              </a:extLst>
            </p:cNvPr>
            <p:cNvSpPr txBox="1"/>
            <p:nvPr/>
          </p:nvSpPr>
          <p:spPr>
            <a:xfrm>
              <a:off x="7019004" y="3597742"/>
              <a:ext cx="4467092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latinLnBrk="0"/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Психологическое </a:t>
              </a:r>
              <a:b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и тьюторское сопровождение </a:t>
              </a:r>
              <a:b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выбора профессии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985714AD-3033-9949-92EC-4969F4A45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5904" y="3742170"/>
              <a:ext cx="634475" cy="63447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69FD9521-16A7-0140-BB55-188A16BB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274" y="3617414"/>
              <a:ext cx="828000" cy="828000"/>
            </a:xfrm>
            <a:prstGeom prst="rect">
              <a:avLst/>
            </a:prstGeom>
          </p:spPr>
        </p:pic>
      </p:grpSp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D189F3B3-029A-AF08-0CA9-B1B7D8ED84EB}"/>
              </a:ext>
            </a:extLst>
          </p:cNvPr>
          <p:cNvGrpSpPr/>
          <p:nvPr/>
        </p:nvGrpSpPr>
        <p:grpSpPr>
          <a:xfrm>
            <a:off x="463352" y="3671498"/>
            <a:ext cx="8383539" cy="738664"/>
            <a:chOff x="662161" y="5236526"/>
            <a:chExt cx="11178052" cy="98488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C3BBECE-7046-930F-E384-541949F8DB75}"/>
                </a:ext>
              </a:extLst>
            </p:cNvPr>
            <p:cNvSpPr txBox="1"/>
            <p:nvPr/>
          </p:nvSpPr>
          <p:spPr>
            <a:xfrm>
              <a:off x="7046209" y="5236526"/>
              <a:ext cx="4794004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latinLnBrk="0"/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Вовлечение семьи</a:t>
              </a:r>
            </a:p>
            <a:p>
              <a:pPr defTabSz="685783" latinLnBrk="0"/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в профориентационный </a:t>
              </a:r>
              <a:b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процесс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44A895E-5D58-8BAC-56AD-1752347155F4}"/>
                </a:ext>
              </a:extLst>
            </p:cNvPr>
            <p:cNvSpPr txBox="1"/>
            <p:nvPr/>
          </p:nvSpPr>
          <p:spPr>
            <a:xfrm>
              <a:off x="1458864" y="5375026"/>
              <a:ext cx="4423863" cy="69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latinLnBrk="0"/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Программа </a:t>
              </a:r>
              <a:b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</a:rPr>
                <a:t>«Билет в будущее»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F95E1B2D-B625-0A44-B7E4-BF2BE1BA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1" y="5338191"/>
              <a:ext cx="720000" cy="72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B9BEA947-2585-CC4C-80A7-4AF8992B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481" y="5374191"/>
              <a:ext cx="648000" cy="648000"/>
            </a:xfrm>
            <a:prstGeom prst="rect">
              <a:avLst/>
            </a:prstGeom>
          </p:spPr>
        </p:pic>
      </p:grpSp>
      <p:sp>
        <p:nvSpPr>
          <p:cNvPr id="20" name="Объект 2"/>
          <p:cNvSpPr txBox="1"/>
          <p:nvPr/>
        </p:nvSpPr>
        <p:spPr>
          <a:xfrm>
            <a:off x="573451" y="350276"/>
            <a:ext cx="8128397" cy="427647"/>
          </a:xfrm>
          <a:prstGeom prst="rect">
            <a:avLst/>
          </a:prstGeom>
        </p:spPr>
        <p:txBody>
          <a:bodyPr vert="horz" lIns="137156" tIns="68579" rIns="68579" bIns="34289">
            <a:noAutofit/>
          </a:bodyPr>
          <a:lstStyle/>
          <a:p>
            <a:pPr algn="ctr" defTabSz="685783" latinLnBrk="0">
              <a:spcBef>
                <a:spcPts val="188"/>
              </a:spcBef>
              <a:spcAft>
                <a:spcPct val="0"/>
              </a:spcAft>
              <a:buClr>
                <a:srgbClr val="4F81BD"/>
              </a:buClr>
              <a:buSzPct val="80000"/>
              <a:defRPr/>
            </a:pPr>
            <a:r>
              <a:rPr lang="ru-RU" b="1" dirty="0">
                <a:solidFill>
                  <a:srgbClr val="1B3181"/>
                </a:solidFill>
                <a:latin typeface="Arial" pitchFamily="34" charset="0"/>
              </a:rPr>
              <a:t>НАПРАВЛЕНИЕ «ПРОФОРИЕНТАЦИЯ» </a:t>
            </a:r>
            <a:endParaRPr lang="ru-RU" sz="900" dirty="0">
              <a:solidFill>
                <a:srgbClr val="1B3181"/>
              </a:solidFill>
              <a:latin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2044F3B-3156-7720-C620-C88DC11481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13558" r="30898" b="29584"/>
          <a:stretch>
            <a:fillRect/>
          </a:stretch>
        </p:blipFill>
        <p:spPr>
          <a:xfrm>
            <a:off x="323528" y="5233"/>
            <a:ext cx="999000" cy="10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5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84" y="2593654"/>
            <a:ext cx="2613744" cy="196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1" y="593471"/>
            <a:ext cx="2768025" cy="184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1"/>
          <a:stretch/>
        </p:blipFill>
        <p:spPr>
          <a:xfrm>
            <a:off x="3779912" y="593471"/>
            <a:ext cx="2540025" cy="177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9" y="2674792"/>
            <a:ext cx="2829310" cy="187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4619051"/>
            <a:ext cx="6089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Краевая интенсивная школа «Полицейская академия»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6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0120"/>
            <a:ext cx="3523973" cy="198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0" y="1491630"/>
            <a:ext cx="3312367" cy="186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69" y="363899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Фестиваль «Абитуриент» в Сибирском федеральном университете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6447501" cy="354344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Сибирский федеральный университет – 34%, </a:t>
            </a:r>
          </a:p>
          <a:p>
            <a:r>
              <a:rPr lang="ru-RU" sz="2000" dirty="0"/>
              <a:t>из них на инженерную направленность – 14%</a:t>
            </a:r>
          </a:p>
          <a:p>
            <a:r>
              <a:rPr lang="ru-RU" sz="2000" dirty="0"/>
              <a:t>правоохранительную направленность – 8%</a:t>
            </a:r>
          </a:p>
          <a:p>
            <a:r>
              <a:rPr lang="ru-RU" sz="2000" dirty="0"/>
              <a:t>естественно-научную направленность – 12%.</a:t>
            </a:r>
          </a:p>
          <a:p>
            <a:r>
              <a:rPr lang="ru-RU" sz="2000" dirty="0"/>
              <a:t>В Красноярский государственный медицинский университет, на лечебное дело – 18%</a:t>
            </a:r>
          </a:p>
          <a:p>
            <a:r>
              <a:rPr lang="ru-RU" sz="2000" dirty="0"/>
              <a:t>В академии МВД и МЧС – 36%.</a:t>
            </a:r>
          </a:p>
          <a:p>
            <a:r>
              <a:rPr lang="ru-RU" sz="2000" dirty="0"/>
              <a:t>12% всех выпускников поступили в университеты Санкт-Петербурга,  Томска, Иркутска,  Новосибирска и других городов.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ko-KR" dirty="0">
                <a:solidFill>
                  <a:srgbClr val="AD5567"/>
                </a:solidFill>
              </a:rPr>
              <a:t>СПАСИБО ЗА ВНИМАНИЕ!</a:t>
            </a:r>
            <a:endParaRPr lang="ko-KR" altLang="en-US" dirty="0">
              <a:solidFill>
                <a:srgbClr val="AD5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B8AA01-CD4A-4112-B6BB-5969F3A6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71550"/>
            <a:ext cx="6447501" cy="835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профориентационной работы в гимназии: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F86B59-79EE-42FA-A16C-27EEE0B6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помочь гимназисту выбрать ту профессию, в которой, требования, предъявляемые к работнику, совпали бы с его личностными качествами, возможностями и способностями.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38883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6447501" cy="990600"/>
          </a:xfrm>
        </p:spPr>
        <p:txBody>
          <a:bodyPr/>
          <a:lstStyle/>
          <a:p>
            <a:r>
              <a:rPr lang="ru-RU" dirty="0" smtClean="0"/>
              <a:t>Начальное общее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0442"/>
            <a:ext cx="6728295" cy="29105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Ц</a:t>
            </a:r>
            <a:r>
              <a:rPr lang="ru-RU" sz="2000" dirty="0" smtClean="0"/>
              <a:t>ель: обеспечение </a:t>
            </a:r>
            <a:r>
              <a:rPr lang="ru-RU" sz="2000" dirty="0"/>
              <a:t>информированности обучающихся об особенностях различных сфер профессиональной деятельности, расширение представлений ребенка о различных профессиях.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3565353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3651870"/>
            <a:ext cx="3648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Знакомство с профессией </a:t>
            </a:r>
          </a:p>
          <a:p>
            <a:pPr algn="ctr"/>
            <a:r>
              <a:rPr lang="ru-RU" dirty="0" smtClean="0"/>
              <a:t>«кондитер»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96" y="339502"/>
            <a:ext cx="291632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58462" y="4251551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Первая профессиональная </a:t>
            </a:r>
          </a:p>
          <a:p>
            <a:pPr algn="ctr"/>
            <a:r>
              <a:rPr lang="ru-RU" sz="1600" dirty="0" smtClean="0"/>
              <a:t>проба в профессии «кондитер»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18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389245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Профориентационное занятие с сотрудником МЧС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" y="627534"/>
            <a:ext cx="3276364" cy="245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35646"/>
            <a:ext cx="3473354" cy="21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7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34"/>
            <a:ext cx="3141217" cy="23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5" y="627534"/>
            <a:ext cx="2592288" cy="346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5916" y="415592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Реализация проекта </a:t>
            </a:r>
          </a:p>
          <a:p>
            <a:r>
              <a:rPr lang="ru-RU" dirty="0" smtClean="0"/>
              <a:t>«Календарь профессий»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83159"/>
            <a:ext cx="3143951" cy="186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00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6447501" cy="990600"/>
          </a:xfrm>
        </p:spPr>
        <p:txBody>
          <a:bodyPr/>
          <a:lstStyle/>
          <a:p>
            <a:r>
              <a:rPr lang="ru-RU" dirty="0"/>
              <a:t>Основное общее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0442"/>
            <a:ext cx="6728295" cy="29105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Цель: организация работы по выявлению предпочтений обучающихся в области профессиональной ориентации, по сопровождению профессионального самоопределения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7988"/>
            <a:ext cx="2736303" cy="205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519"/>
            <a:ext cx="2673395" cy="200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81640"/>
            <a:ext cx="2736304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06" y="2581640"/>
            <a:ext cx="2736305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38037" y="4659982"/>
            <a:ext cx="55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Профориентационные</a:t>
            </a:r>
            <a:r>
              <a:rPr lang="ru-RU" dirty="0" smtClean="0"/>
              <a:t>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7338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383</Words>
  <Application>Microsoft Office PowerPoint</Application>
  <PresentationFormat>Экран (16:9)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Contents Slide Master</vt:lpstr>
      <vt:lpstr>Section Break Slide Master</vt:lpstr>
      <vt:lpstr>Аспект</vt:lpstr>
      <vt:lpstr>1_Аспект</vt:lpstr>
      <vt:lpstr>2_Аспект</vt:lpstr>
      <vt:lpstr>Тема Office</vt:lpstr>
      <vt:lpstr>Презентация PowerPoint</vt:lpstr>
      <vt:lpstr>Презентация PowerPoint</vt:lpstr>
      <vt:lpstr>Цель профориентационной работы в гимназии:</vt:lpstr>
      <vt:lpstr>Начальное общее образование</vt:lpstr>
      <vt:lpstr>Презентация PowerPoint</vt:lpstr>
      <vt:lpstr>Презентация PowerPoint</vt:lpstr>
      <vt:lpstr>Презентация PowerPoint</vt:lpstr>
      <vt:lpstr>Основное общее образование</vt:lpstr>
      <vt:lpstr>Презентация PowerPoint</vt:lpstr>
      <vt:lpstr>Презентация PowerPoint</vt:lpstr>
      <vt:lpstr>Презентация PowerPoint</vt:lpstr>
      <vt:lpstr>World Skills Russia Juniors</vt:lpstr>
      <vt:lpstr>Среднее 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125</cp:revision>
  <dcterms:created xsi:type="dcterms:W3CDTF">2016-12-05T23:26:54Z</dcterms:created>
  <dcterms:modified xsi:type="dcterms:W3CDTF">2022-12-04T13:37:29Z</dcterms:modified>
</cp:coreProperties>
</file>