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F242B-8F40-371A-7468-322A9264A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42A45F-C673-64A9-A0A7-77041263F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F899C-02C6-861F-B06B-A775B431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9E485-77CB-C1D9-3424-E05F8E9B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8627AA-D4FB-4852-CC0A-007AE2DE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3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30554-13A7-E97A-1C63-2E4C35AE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B94075-BF54-5B12-28D8-2D6AEF49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660AA4-048B-E90A-C0E7-53D593AA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312D-DCD8-EEA3-31F1-D7083DAA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7DE55-2F85-A091-8AB9-BF84E6A5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3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380AB2-2EB9-73AB-F4B6-A1146C9F6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69F2D7-7669-B093-8B90-71200CB24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1E701-8C2F-431C-EEB9-6D9E0249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34E20-9942-C3BC-5E4D-64D8F89D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EB274-20BC-01FC-3276-9EBBD8F4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5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6B3A5-1771-DEA5-5748-5138D1C4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551182-F48D-A2D6-795E-A6B3DAD8F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3F6795-471B-9786-2D54-BFF4ADDB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A6A4B-1BAB-4C17-23ED-A6BA3395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7D635A-1BE9-F2F3-FCC6-C08AFF7D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6FBEE-E821-DD11-D830-79E1D576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3CE213-FC9C-870B-1502-83E4CC0A9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1A7855-C604-064A-6362-E0D4A408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7035-A6DC-11D8-D0D7-729AA54B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5A2C8-5A0E-8DF0-3AC6-8B9B664B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5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3E1D4-2BB2-26A9-1E51-C0B5768E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89D7B4-8EC3-28C1-26A5-BD3BFB7AF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EE1AA2-D606-C874-AB44-FE4B16314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023144-FB10-3154-D3B1-EDB55FB52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C21F6-1219-1665-0976-0D6CF474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4AA87-33B6-EFC9-833C-66E2A11F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1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98FB8-A78A-FD8C-6610-7DA90273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69F320-898B-AF22-B4AE-35F01E411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D59230-5300-7C2E-4EAA-1F6499DF5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1CFB2A-43C0-9D10-5E87-326A18335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F02620-0BCC-FC2F-9160-E7406353D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757A86-50F3-37BE-4BC6-04C0997C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6C39D1-4344-F575-1C0E-72021952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EF314D-F9DB-820A-107E-E63E4B7F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3ADD2-1ADF-7791-C4FB-D2A60EF0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CF2417-F4D8-8950-7974-0E4586F2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D361AB-AC86-BA9B-AB63-5ECB855B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C9BEF-69C7-FBF8-CA57-F3A95681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3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DB8AF-F207-CC86-1F82-C5527A8D9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7E51A9-D612-9246-25EC-04940F47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17AD3C-4D10-5264-BC84-D8F73533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3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2019F-9AE9-86EA-44AB-37933D69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F26E6-7511-B724-BCE6-65287F3A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027C47-DCE8-3BE0-5C77-65E6FA813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4678C-E8DB-C695-0828-E11E3A16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01EAFB-D02E-5C1B-4678-ABA21A91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47982D-BEF4-E66D-B438-01FB7659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B78B7-43C0-4A7A-313D-C8E392A7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6199D6-FB28-1A7A-8BFE-EC7AA527D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FD1680-9692-49BC-6FF4-67F90D2D8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20F656-0FE6-DEFB-285D-27A99723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3C685F-2C43-552E-9CD2-0C9CB142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5082D-54BD-FE97-1598-3373B5BB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2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CE081-351D-D17D-10D9-F8E6EC10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DE5C95-BA6F-9800-7F35-547E19D9D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73FD0-3DEF-3D1C-79B9-79736F62B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49A7D-63E4-4883-B38A-D21295E29842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2C3E92-3410-B936-0EE7-E86CA3F69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EC750B-CE94-858B-3A24-F7A99BE37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95F9-ED56-4056-9EB9-8AE3014C0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4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3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FFE5F0-9528-15BA-FEFA-2AB4958DA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" b="2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ight Triangle 10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" name="Rectangle 104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7DF2B-A069-F720-B2C5-15FE04D27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ru-RU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Тема Чтений 2023-2024 года: «Становление коллективного образа жизни детско-взрослых сообществ. Устройство школы как второй семьи и второго дома».</a:t>
            </a:r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2017A936-9018-111F-135D-39BBFAC71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89" t="30787" r="68680" b="59079"/>
          <a:stretch/>
        </p:blipFill>
        <p:spPr bwMode="auto">
          <a:xfrm>
            <a:off x="0" y="54187"/>
            <a:ext cx="1080135" cy="123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101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52CF6-1ED3-BBEF-B54C-FC21956C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ru-RU">
                <a:latin typeface="Segoe UI Light" panose="020B0502040204020203" pitchFamily="34" charset="0"/>
                <a:cs typeface="Segoe UI Light" panose="020B0502040204020203" pitchFamily="34" charset="0"/>
              </a:rPr>
              <a:t>Общие положения </a:t>
            </a: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B65D4-512F-39F6-A809-90CC095F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Красноярские </a:t>
            </a:r>
            <a:r>
              <a:rPr lang="ru-RU" sz="2200" err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Макаренковские</a:t>
            </a:r>
            <a:r>
              <a:rPr lang="ru-RU" sz="2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чтения– это мероприятие, организуемое Красноярской </a:t>
            </a:r>
            <a:r>
              <a:rPr lang="ru-RU" sz="2200" err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Макаренковской</a:t>
            </a:r>
            <a:r>
              <a:rPr lang="ru-RU" sz="2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ассоциацией, министерством образования Красноярского края, муниципальными управлениями образования, образовательными организациями.</a:t>
            </a:r>
          </a:p>
          <a:p>
            <a:pPr marL="0" indent="0">
              <a:buNone/>
            </a:pPr>
            <a:r>
              <a:rPr lang="ru-RU" sz="2200" err="1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Макаренковские</a:t>
            </a:r>
            <a:r>
              <a:rPr lang="ru-RU" sz="220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чтения</a:t>
            </a:r>
            <a:r>
              <a:rPr lang="ru-RU" sz="2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направлены на понимание, освоение и развитие идей и практик А.С. Макаренко в системе общего образования Красноярского края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>
              <a:effectLst/>
              <a:latin typeface="Helvetica Neu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/>
          </a:p>
        </p:txBody>
      </p:sp>
      <p:sp>
        <p:nvSpPr>
          <p:cNvPr id="22" name="Arc 17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24E0A4-1038-CD00-627D-312705932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0" t="30815" r="68416" b="57333"/>
          <a:stretch/>
        </p:blipFill>
        <p:spPr>
          <a:xfrm>
            <a:off x="1732143" y="1659583"/>
            <a:ext cx="1881439" cy="22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тицы, летящие клином">
            <a:extLst>
              <a:ext uri="{FF2B5EF4-FFF2-40B4-BE49-F238E27FC236}">
                <a16:creationId xmlns:a16="http://schemas.microsoft.com/office/drawing/2014/main" id="{3D557C2D-04FD-FCD1-E2B8-6E4458FB2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9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75B0C-B6FE-9820-380B-E401A933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</a:t>
            </a:r>
            <a:r>
              <a:rPr lang="ru-RU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истемная общекраевая кампания</a:t>
            </a:r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C7A50-99B9-FA1A-BB1F-BBB9F5A7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 2023 и 2024 годах Чтения проводятся на всех уровнях организации общего образования:</a:t>
            </a:r>
          </a:p>
          <a:p>
            <a:pPr marL="0" indent="0">
              <a:buNone/>
            </a:pPr>
            <a:r>
              <a:rPr lang="ru-RU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-</a:t>
            </a:r>
            <a:r>
              <a:rPr lang="ru-RU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образовательных организаций</a:t>
            </a:r>
          </a:p>
          <a:p>
            <a:pPr marL="0" indent="0">
              <a:buNone/>
            </a:pPr>
            <a:r>
              <a:rPr lang="ru-RU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-муниципальном </a:t>
            </a:r>
          </a:p>
          <a:p>
            <a:pPr marL="0" indent="0">
              <a:buNone/>
            </a:pPr>
            <a:r>
              <a:rPr lang="ru-RU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-краевом</a:t>
            </a:r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5F29B4E6-8391-088E-8195-504D5AE39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89" t="30787" r="68680" b="59079"/>
          <a:stretch/>
        </p:blipFill>
        <p:spPr bwMode="auto">
          <a:xfrm>
            <a:off x="23997" y="5575852"/>
            <a:ext cx="1081067" cy="1201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93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65AC3-D84F-8063-E99B-9053917B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Целевые ориентиры Кампании</a:t>
            </a:r>
            <a:r>
              <a:rPr lang="ru-RU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br>
              <a:rPr lang="ru-RU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7EE24-C4DD-6897-5DE9-4C5B1178B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indent="0">
              <a:spcBef>
                <a:spcPts val="800"/>
              </a:spcBef>
              <a:buNone/>
            </a:pPr>
            <a:r>
              <a:rPr lang="ru-RU" sz="180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>
              <a:spcBef>
                <a:spcPts val="800"/>
              </a:spcBef>
              <a:buNone/>
            </a:pPr>
            <a:r>
              <a:rPr lang="ru-RU" sz="18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Целенаправленная организация массового и устойчивого обращения педагогов края к наследию великого педагога и организатора образования А.С. Макаренко.</a:t>
            </a:r>
          </a:p>
          <a:p>
            <a:pPr indent="0">
              <a:spcBef>
                <a:spcPts val="800"/>
              </a:spcBef>
              <a:buNone/>
            </a:pPr>
            <a:r>
              <a:rPr lang="ru-RU" sz="18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Создание условий для понимания, освоения, развития идей и практик А.С. Макаренко в общем образовании края.</a:t>
            </a:r>
          </a:p>
          <a:p>
            <a:pPr indent="0">
              <a:spcBef>
                <a:spcPts val="800"/>
              </a:spcBef>
              <a:buNone/>
            </a:pPr>
            <a:r>
              <a:rPr lang="ru-RU" sz="18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Внесение </a:t>
            </a:r>
            <a:r>
              <a:rPr lang="ru-RU" sz="1800" err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Макаренковского</a:t>
            </a:r>
            <a:r>
              <a:rPr lang="ru-RU" sz="18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вклада в общественно приемлемое воспитание нового поколения красноярцев, в профилактику детской безнадзорности, правонарушений и преступности несовершеннолетних жителей края.</a:t>
            </a:r>
          </a:p>
          <a:p>
            <a:pPr indent="0">
              <a:spcBef>
                <a:spcPts val="800"/>
              </a:spcBef>
              <a:buNone/>
            </a:pPr>
            <a:r>
              <a:rPr lang="ru-RU" sz="18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Объединение заинтересованных педагогов и организаторов образования в </a:t>
            </a:r>
            <a:r>
              <a:rPr lang="ru-RU" sz="1800" err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Макаренковские</a:t>
            </a:r>
            <a:r>
              <a:rPr lang="ru-RU" sz="18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ассоциации на уровне муниципального образования.</a:t>
            </a:r>
          </a:p>
          <a:p>
            <a:pPr indent="0">
              <a:spcBef>
                <a:spcPts val="800"/>
              </a:spcBef>
              <a:buNone/>
            </a:pPr>
            <a:r>
              <a:rPr lang="ru-RU" sz="18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Формирование  отношения к наследию А.С. Макаренко традиции включения высших образцов русско-российской педагогической культуры в систему подготовки и повышения квалификации педагогов и организаторов образования, а также в работы по обновлению и развитию общего образования края.</a:t>
            </a:r>
          </a:p>
          <a:p>
            <a:endParaRPr lang="ru-RU" sz="1800"/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E12E516A-2768-145B-C259-D7446E086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89" t="30787" r="68680" b="59079"/>
          <a:stretch/>
        </p:blipFill>
        <p:spPr bwMode="auto">
          <a:xfrm>
            <a:off x="15642" y="5559040"/>
            <a:ext cx="1080135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123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CD171-B891-B4E5-8C67-1CE536BE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ru-RU" b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Этапы Чтений</a:t>
            </a:r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5B43A-C96E-4931-57CF-A21C5DE4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indent="0">
              <a:spcBef>
                <a:spcPts val="800"/>
              </a:spcBef>
              <a:buNone/>
            </a:pPr>
            <a:r>
              <a:rPr lang="ru-RU" sz="1900" b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Уровень образовательных организаций</a:t>
            </a:r>
          </a:p>
          <a:p>
            <a:pPr indent="0">
              <a:spcBef>
                <a:spcPts val="800"/>
              </a:spcBef>
              <a:buNone/>
            </a:pPr>
            <a:r>
              <a:rPr lang="ru-RU" sz="19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Чтения проводятся в период с сентября до ноября 2023 года во всех общеобразовательных учреждениях. </a:t>
            </a:r>
          </a:p>
          <a:p>
            <a:pPr indent="0">
              <a:spcBef>
                <a:spcPts val="800"/>
              </a:spcBef>
              <a:buNone/>
            </a:pPr>
            <a:r>
              <a:rPr lang="ru-RU" sz="19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Основной состав участников Чтений зависит от целей и условий образовательной организации: педагоги, педагоги и актив родителей, педагоги и актив обучающихся.</a:t>
            </a:r>
          </a:p>
          <a:p>
            <a:pPr indent="0">
              <a:spcBef>
                <a:spcPts val="800"/>
              </a:spcBef>
              <a:buNone/>
            </a:pPr>
            <a:r>
              <a:rPr lang="ru-RU" sz="19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В работу Чтений включаются представители властных и общественных структур, заинтересованных в воспитании нового поколения.</a:t>
            </a:r>
          </a:p>
          <a:p>
            <a:pPr indent="0">
              <a:spcBef>
                <a:spcPts val="800"/>
              </a:spcBef>
              <a:buNone/>
            </a:pPr>
            <a:endParaRPr lang="ru-RU" sz="1900">
              <a:effectLst/>
              <a:latin typeface="Helvetica Neu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8A53B-B837-4F45-4340-7C5291665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0" t="30815" r="68416" b="57333"/>
          <a:stretch/>
        </p:blipFill>
        <p:spPr>
          <a:xfrm>
            <a:off x="7347256" y="2198362"/>
            <a:ext cx="2542177" cy="30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9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C9897-0D51-6D0F-B73D-D0EFCCCE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>
                <a:latin typeface="Segoe UI Light" panose="020B0502040204020203" pitchFamily="34" charset="0"/>
                <a:cs typeface="Segoe UI Light" panose="020B0502040204020203" pitchFamily="34" charset="0"/>
              </a:rPr>
              <a:t>Структура и содержание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4204C-BC5A-CC23-E31C-B8DDFEC66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Чтения имеют три части: реферативную, рефлексивно-аналитическую, свободную.</a:t>
            </a:r>
          </a:p>
          <a:p>
            <a:pPr indent="0">
              <a:buNone/>
            </a:pPr>
            <a:r>
              <a:rPr lang="ru-RU" sz="20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Тема первой и второй частей: «Становление коллективного образа жизни детско-взрослых сообществ. Устройство школы как второй семьи и второго дома».</a:t>
            </a:r>
          </a:p>
          <a:p>
            <a:pPr indent="0">
              <a:buNone/>
            </a:pPr>
            <a:r>
              <a:rPr lang="ru-RU" sz="20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Тема третьей части: «Мой Макаренко».</a:t>
            </a:r>
          </a:p>
          <a:p>
            <a:pPr indent="0">
              <a:buNone/>
            </a:pPr>
            <a:r>
              <a:rPr lang="ru-RU" sz="20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Содержание первой части формируется за счет реферативных докладов по текстам А.С. Макаренко и его последователей, второй – за счет рефлексивно-аналитических докладов на материале данной образовательной организации.</a:t>
            </a:r>
          </a:p>
          <a:p>
            <a:pPr indent="0">
              <a:buNone/>
            </a:pPr>
            <a:r>
              <a:rPr lang="ru-RU" sz="20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Содержание третьей части определяется предпочтениями организаторов Чтений. </a:t>
            </a:r>
          </a:p>
          <a:p>
            <a:pPr indent="0">
              <a:buNone/>
            </a:pPr>
            <a:r>
              <a:rPr lang="ru-RU" sz="2000" i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Каждая часть Чтений включает организованные общие дискуссии на материале докладов и завершается обобщающим выступлением руководителя образовательной организации</a:t>
            </a:r>
            <a:r>
              <a:rPr lang="ru-RU" sz="20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</a:t>
            </a:r>
          </a:p>
          <a:p>
            <a:endParaRPr lang="ru-RU" sz="2000"/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D6EBC5D0-5850-1FDD-E548-AD2480A8C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89" t="30787" r="68680" b="59079"/>
          <a:stretch/>
        </p:blipFill>
        <p:spPr bwMode="auto">
          <a:xfrm>
            <a:off x="0" y="5576888"/>
            <a:ext cx="1080135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49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902C7-0D84-BE8B-AAC5-185975D02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Муниципальный уровень</a:t>
            </a:r>
            <a:br>
              <a:rPr lang="ru-RU" sz="420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303E4-3615-C23A-4EA6-8083292C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indent="0">
              <a:spcBef>
                <a:spcPts val="800"/>
              </a:spcBef>
              <a:buNone/>
            </a:pPr>
            <a:r>
              <a:rPr lang="ru-RU" sz="19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Чтения проводятся в декабре 2023 года.</a:t>
            </a:r>
          </a:p>
          <a:p>
            <a:pPr indent="0">
              <a:buNone/>
            </a:pPr>
            <a:r>
              <a:rPr lang="ru-RU" sz="19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Чтения имеют три части: реферативную, рефлексивно-аналитическую, свободную.</a:t>
            </a:r>
          </a:p>
          <a:p>
            <a:pPr indent="0">
              <a:buNone/>
            </a:pPr>
            <a:r>
              <a:rPr lang="ru-RU" sz="19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Тема первой и второй частей: «Становление коллективного образа жизни детско-взрослых сообществ. Устройство школы как второй семьи и второго дом».</a:t>
            </a:r>
          </a:p>
          <a:p>
            <a:pPr indent="0">
              <a:buNone/>
            </a:pPr>
            <a:r>
              <a:rPr lang="ru-RU" sz="19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Тема третьей части: «История </a:t>
            </a:r>
            <a:r>
              <a:rPr lang="ru-RU" sz="1900" dirty="0" err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Макаренковской</a:t>
            </a:r>
            <a:r>
              <a:rPr lang="ru-RU" sz="19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педагогики в нашем муниципальном образовании».</a:t>
            </a:r>
          </a:p>
          <a:p>
            <a:pPr indent="0">
              <a:buNone/>
            </a:pPr>
            <a:r>
              <a:rPr lang="ru-RU" sz="19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Содержание первой части формируется за счет отобранных реферативных докладов по текстам А.С. Макаренко и его последователей.</a:t>
            </a:r>
          </a:p>
          <a:p>
            <a:pPr indent="0">
              <a:buNone/>
            </a:pPr>
            <a:r>
              <a:rPr lang="ru-RU" sz="19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Содержание второй части – за счет отобранных рефлексивно-аналитических докладов на материале образовательных организаций.</a:t>
            </a:r>
          </a:p>
          <a:p>
            <a:pPr indent="0">
              <a:buNone/>
            </a:pPr>
            <a:r>
              <a:rPr lang="ru-RU" sz="1900" i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Каждая часть Чтений включает организованные общие дискуссии на материале докладов и завершается обобщающим выступлением руководителя муниципального управления образования.</a:t>
            </a:r>
          </a:p>
          <a:p>
            <a:pPr indent="0">
              <a:spcBef>
                <a:spcPts val="800"/>
              </a:spcBef>
              <a:buNone/>
            </a:pPr>
            <a:endParaRPr lang="ru-RU" sz="1900" dirty="0">
              <a:effectLst/>
              <a:latin typeface="Helvetica Neu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dirty="0"/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18BD2403-0FE1-3A81-859A-6C5625410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89" t="30787" r="68680" b="59079"/>
          <a:stretch/>
        </p:blipFill>
        <p:spPr bwMode="auto">
          <a:xfrm>
            <a:off x="0" y="5581269"/>
            <a:ext cx="1080135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487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D35EA-C6B9-1DFA-3BC7-20520F8E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Краевой уровень</a:t>
            </a:r>
            <a:br>
              <a:rPr lang="ru-RU" sz="420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327FE-0851-870D-7CB6-FBE711574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indent="0">
              <a:spcBef>
                <a:spcPts val="800"/>
              </a:spcBef>
              <a:buNone/>
            </a:pPr>
            <a:r>
              <a:rPr lang="ru-RU" sz="2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 марте 2024 года на материале и силами участников муниципальных мероприятий, Ассоциацией и министерством организуются краевые Чтения.</a:t>
            </a:r>
          </a:p>
          <a:p>
            <a:pPr indent="0">
              <a:spcBef>
                <a:spcPts val="800"/>
              </a:spcBef>
              <a:buNone/>
            </a:pPr>
            <a:r>
              <a:rPr lang="ru-RU" sz="2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Традиционно Чтения имеют межведомственный, всероссийский и международный характер.</a:t>
            </a:r>
          </a:p>
          <a:p>
            <a:pPr indent="0">
              <a:buNone/>
            </a:pPr>
            <a:r>
              <a:rPr lang="ru-RU" sz="2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Тема Чтений: «Становление коллективного образа жизни детско-взрослых сообществ».</a:t>
            </a:r>
          </a:p>
          <a:p>
            <a:pPr indent="0">
              <a:buNone/>
            </a:pP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>
              <a:effectLst/>
              <a:latin typeface="Helvetica Neu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/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C7EE359F-67B5-3733-ECDE-8170B6D4E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89" t="30787" r="68680" b="59079"/>
          <a:stretch/>
        </p:blipFill>
        <p:spPr bwMode="auto">
          <a:xfrm>
            <a:off x="130492" y="5501005"/>
            <a:ext cx="1080135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730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48366-16A5-255F-6D71-9C417105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Информирование и поддержка</a:t>
            </a:r>
            <a:endParaRPr lang="ru-RU" sz="54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1809C8-5399-C5AA-1DD4-4FA3457A0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Информирование и поддержка осуществляется рабочей группой, Ассоциацией и экспертами Российской Макаренковской ассоциации. </a:t>
            </a:r>
          </a:p>
          <a:p>
            <a:pPr indent="0">
              <a:buNone/>
            </a:pPr>
            <a:r>
              <a:rPr lang="ru-RU" sz="2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Сопровождение выполняется за счет комплекса дистанционных консультаций, семинаров и лекций.</a:t>
            </a:r>
          </a:p>
          <a:p>
            <a:pPr indent="0">
              <a:buNone/>
            </a:pPr>
            <a:r>
              <a:rPr lang="ru-RU" sz="220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Информирование, в том числе и размещение ссылок на ресурсы Интернет, осуществляется на официальном сайте министерства образования Красноярского края (раздел «Деятельность», подраздел «Воспитательная работа»), а также через группу в мессенджере Телеграм «Красноярские Макаренковские чтения».</a:t>
            </a:r>
          </a:p>
          <a:p>
            <a:endParaRPr lang="ru-RU" sz="2200"/>
          </a:p>
        </p:txBody>
      </p:sp>
      <p:pic>
        <p:nvPicPr>
          <p:cNvPr id="4" name="Рисунок 3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46E6283B-7B54-D37E-2AB1-8F799EC8B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89" t="30787" r="68680" b="59079"/>
          <a:stretch/>
        </p:blipFill>
        <p:spPr bwMode="auto">
          <a:xfrm>
            <a:off x="145732" y="5495608"/>
            <a:ext cx="1080135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1098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608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Segoe UI Light</vt:lpstr>
      <vt:lpstr>Times New Roman</vt:lpstr>
      <vt:lpstr>Тема Office</vt:lpstr>
      <vt:lpstr>Тема Чтений 2023-2024 года: «Становление коллективного образа жизни детско-взрослых сообществ. Устройство школы как второй семьи и второго дома».</vt:lpstr>
      <vt:lpstr>Общие положения </vt:lpstr>
      <vt:lpstr>Системная общекраевая кампания</vt:lpstr>
      <vt:lpstr>Целевые ориентиры Кампании  </vt:lpstr>
      <vt:lpstr> Этапы Чтений</vt:lpstr>
      <vt:lpstr>Структура и содержание</vt:lpstr>
      <vt:lpstr>Муниципальный уровень </vt:lpstr>
      <vt:lpstr>Краевой уровень </vt:lpstr>
      <vt:lpstr>Информирование и поддержка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Чтений 2023-2024 года: «Становление коллективного образа жизни детско-взрослых сообществ. Устройство школы как второй семьи и второго дома».</dc:title>
  <dc:creator>Арнцт Елена Викторовна</dc:creator>
  <cp:lastModifiedBy>1 1</cp:lastModifiedBy>
  <cp:revision>3</cp:revision>
  <dcterms:created xsi:type="dcterms:W3CDTF">2023-08-17T14:18:56Z</dcterms:created>
  <dcterms:modified xsi:type="dcterms:W3CDTF">2023-08-24T07:39:21Z</dcterms:modified>
</cp:coreProperties>
</file>