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mf" ContentType="image/x-wmf"/>
  <Default Extension="tiff" ContentType="image/tiff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06" r:id="rId1"/>
  </p:sldMasterIdLst>
  <p:notesMasterIdLst>
    <p:notesMasterId r:id="rId2"/>
  </p:notesMasterIdLst>
  <p:sldIdLst>
    <p:sldId id="1517" r:id="rId3"/>
    <p:sldId id="1356" r:id="rId4"/>
    <p:sldId id="1536" r:id="rId5"/>
    <p:sldId id="1626" r:id="rId6"/>
    <p:sldId id="1540" r:id="rId7"/>
    <p:sldId id="1538" r:id="rId8"/>
    <p:sldId id="1539" r:id="rId9"/>
    <p:sldId id="1445" r:id="rId10"/>
    <p:sldId id="1542" r:id="rId11"/>
    <p:sldId id="1551" r:id="rId12"/>
    <p:sldId id="1627" r:id="rId13"/>
    <p:sldId id="1549" r:id="rId14"/>
    <p:sldId id="1552" r:id="rId15"/>
    <p:sldId id="1554" r:id="rId16"/>
    <p:sldId id="1553" r:id="rId17"/>
    <p:sldId id="1555" r:id="rId18"/>
    <p:sldId id="1556" r:id="rId19"/>
    <p:sldId id="1557" r:id="rId20"/>
    <p:sldId id="1558" r:id="rId21"/>
    <p:sldId id="1559" r:id="rId22"/>
    <p:sldId id="1564" r:id="rId23"/>
    <p:sldId id="1560" r:id="rId24"/>
    <p:sldId id="1561" r:id="rId25"/>
    <p:sldId id="1572" r:id="rId26"/>
    <p:sldId id="1566" r:id="rId27"/>
    <p:sldId id="1562" r:id="rId28"/>
    <p:sldId id="1563" r:id="rId29"/>
    <p:sldId id="1567" r:id="rId30"/>
    <p:sldId id="1570" r:id="rId31"/>
    <p:sldId id="1571" r:id="rId32"/>
    <p:sldId id="1568" r:id="rId33"/>
    <p:sldId id="1569" r:id="rId34"/>
    <p:sldId id="1573" r:id="rId35"/>
    <p:sldId id="1574" r:id="rId36"/>
    <p:sldId id="1575" r:id="rId37"/>
    <p:sldId id="1576" r:id="rId38"/>
    <p:sldId id="1629" r:id="rId39"/>
    <p:sldId id="1583" r:id="rId40"/>
    <p:sldId id="261" r:id="rId41"/>
    <p:sldId id="1577" r:id="rId42"/>
    <p:sldId id="1585" r:id="rId43"/>
    <p:sldId id="1588" r:id="rId44"/>
    <p:sldId id="1586" r:id="rId45"/>
    <p:sldId id="1587" r:id="rId46"/>
    <p:sldId id="1589" r:id="rId47"/>
    <p:sldId id="1590" r:id="rId48"/>
    <p:sldId id="1579" r:id="rId49"/>
    <p:sldId id="1580" r:id="rId50"/>
    <p:sldId id="1581" r:id="rId51"/>
    <p:sldId id="1582" r:id="rId52"/>
    <p:sldId id="1591" r:id="rId53"/>
    <p:sldId id="1598" r:id="rId54"/>
    <p:sldId id="1592" r:id="rId55"/>
    <p:sldId id="1599" r:id="rId56"/>
    <p:sldId id="1662" r:id="rId57"/>
    <p:sldId id="1665" r:id="rId58"/>
    <p:sldId id="1664" r:id="rId59"/>
    <p:sldId id="1593" r:id="rId60"/>
    <p:sldId id="1594" r:id="rId61"/>
    <p:sldId id="1600" r:id="rId62"/>
    <p:sldId id="1601" r:id="rId63"/>
    <p:sldId id="1595" r:id="rId64"/>
    <p:sldId id="1596" r:id="rId65"/>
    <p:sldId id="1597" r:id="rId66"/>
    <p:sldId id="1602" r:id="rId67"/>
    <p:sldId id="1603" r:id="rId68"/>
    <p:sldId id="1604" r:id="rId69"/>
    <p:sldId id="1605" r:id="rId70"/>
    <p:sldId id="1606" r:id="rId71"/>
    <p:sldId id="1607" r:id="rId72"/>
    <p:sldId id="1608" r:id="rId73"/>
    <p:sldId id="1609" r:id="rId74"/>
    <p:sldId id="1610" r:id="rId75"/>
    <p:sldId id="1611" r:id="rId76"/>
    <p:sldId id="1617" r:id="rId77"/>
    <p:sldId id="1613" r:id="rId78"/>
    <p:sldId id="1618" r:id="rId79"/>
    <p:sldId id="1614" r:id="rId80"/>
    <p:sldId id="1615" r:id="rId81"/>
    <p:sldId id="1619" r:id="rId82"/>
    <p:sldId id="1625" r:id="rId83"/>
    <p:sldId id="1634" r:id="rId84"/>
    <p:sldId id="1632" r:id="rId85"/>
    <p:sldId id="1635" r:id="rId86"/>
    <p:sldId id="1636" r:id="rId87"/>
    <p:sldId id="1638" r:id="rId88"/>
    <p:sldId id="1641" r:id="rId89"/>
    <p:sldId id="1642" r:id="rId90"/>
    <p:sldId id="1643" r:id="rId91"/>
    <p:sldId id="1644" r:id="rId92"/>
    <p:sldId id="1645" r:id="rId93"/>
    <p:sldId id="1646" r:id="rId94"/>
    <p:sldId id="1648" r:id="rId95"/>
    <p:sldId id="1649" r:id="rId96"/>
    <p:sldId id="1650" r:id="rId97"/>
    <p:sldId id="1651" r:id="rId98"/>
    <p:sldId id="1652" r:id="rId99"/>
    <p:sldId id="1653" r:id="rId100"/>
    <p:sldId id="1654" r:id="rId101"/>
    <p:sldId id="1655" r:id="rId102"/>
    <p:sldId id="1659" r:id="rId103"/>
    <p:sldId id="1656" r:id="rId104"/>
    <p:sldId id="1658" r:id="rId105"/>
    <p:sldId id="1660" r:id="rId106"/>
    <p:sldId id="1661" r:id="rId107"/>
    <p:sldId id="1657" r:id="rId108"/>
  </p:sldIdLst>
  <p:sldSz cx="12192000" cy="6858000"/>
  <p:notesSz cx="6858000" cy="9144000"/>
  <p:custDataLst>
    <p:tags r:id="rId10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23E972-AE0F-4908-8DA9-DD57DB300E2D}">
          <p14:sldIdLst>
            <p14:sldId id="1517"/>
            <p14:sldId id="1356"/>
            <p14:sldId id="1536"/>
            <p14:sldId id="1626"/>
            <p14:sldId id="1540"/>
            <p14:sldId id="1538"/>
            <p14:sldId id="1539"/>
            <p14:sldId id="1445"/>
            <p14:sldId id="1542"/>
            <p14:sldId id="1551"/>
            <p14:sldId id="1627"/>
            <p14:sldId id="1549"/>
            <p14:sldId id="1552"/>
            <p14:sldId id="1554"/>
            <p14:sldId id="1553"/>
            <p14:sldId id="1555"/>
            <p14:sldId id="1556"/>
            <p14:sldId id="1557"/>
            <p14:sldId id="1558"/>
            <p14:sldId id="1559"/>
            <p14:sldId id="1564"/>
            <p14:sldId id="1560"/>
            <p14:sldId id="1561"/>
            <p14:sldId id="1572"/>
            <p14:sldId id="1566"/>
            <p14:sldId id="1562"/>
            <p14:sldId id="1563"/>
            <p14:sldId id="1567"/>
            <p14:sldId id="1570"/>
            <p14:sldId id="1571"/>
            <p14:sldId id="1568"/>
            <p14:sldId id="1569"/>
            <p14:sldId id="1573"/>
            <p14:sldId id="1574"/>
            <p14:sldId id="1575"/>
            <p14:sldId id="1576"/>
            <p14:sldId id="1629"/>
            <p14:sldId id="1583"/>
            <p14:sldId id="261"/>
            <p14:sldId id="1577"/>
            <p14:sldId id="1585"/>
            <p14:sldId id="1588"/>
            <p14:sldId id="1586"/>
            <p14:sldId id="1587"/>
            <p14:sldId id="1589"/>
            <p14:sldId id="1590"/>
            <p14:sldId id="1579"/>
            <p14:sldId id="1580"/>
            <p14:sldId id="1581"/>
            <p14:sldId id="1582"/>
            <p14:sldId id="1591"/>
            <p14:sldId id="1598"/>
            <p14:sldId id="1592"/>
            <p14:sldId id="1599"/>
            <p14:sldId id="1662"/>
            <p14:sldId id="1665"/>
            <p14:sldId id="1664"/>
            <p14:sldId id="1593"/>
            <p14:sldId id="1594"/>
            <p14:sldId id="1600"/>
            <p14:sldId id="1601"/>
            <p14:sldId id="1595"/>
            <p14:sldId id="1596"/>
            <p14:sldId id="1597"/>
            <p14:sldId id="1602"/>
            <p14:sldId id="1603"/>
            <p14:sldId id="1604"/>
            <p14:sldId id="1605"/>
            <p14:sldId id="1606"/>
            <p14:sldId id="1607"/>
            <p14:sldId id="1608"/>
            <p14:sldId id="1609"/>
            <p14:sldId id="1610"/>
            <p14:sldId id="1611"/>
            <p14:sldId id="1617"/>
            <p14:sldId id="1613"/>
            <p14:sldId id="1618"/>
            <p14:sldId id="1614"/>
            <p14:sldId id="1615"/>
            <p14:sldId id="1619"/>
            <p14:sldId id="1625"/>
            <p14:sldId id="1634"/>
            <p14:sldId id="1632"/>
            <p14:sldId id="1635"/>
            <p14:sldId id="1636"/>
            <p14:sldId id="1638"/>
            <p14:sldId id="1641"/>
            <p14:sldId id="1642"/>
            <p14:sldId id="1643"/>
            <p14:sldId id="1644"/>
            <p14:sldId id="1645"/>
            <p14:sldId id="1646"/>
            <p14:sldId id="1648"/>
            <p14:sldId id="1649"/>
            <p14:sldId id="1650"/>
            <p14:sldId id="1651"/>
            <p14:sldId id="1652"/>
            <p14:sldId id="1653"/>
            <p14:sldId id="1654"/>
            <p14:sldId id="1655"/>
            <p14:sldId id="1659"/>
            <p14:sldId id="1656"/>
            <p14:sldId id="1658"/>
            <p14:sldId id="1660"/>
            <p14:sldId id="1661"/>
            <p14:sldId id="1657"/>
          </p14:sldIdLst>
        </p14:section>
        <p14:section name="не нужно" id="{621CC792-F93B-42AB-BEE9-751FFF2E2A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orient="horz" pos="2341" userDrawn="1">
          <p15:clr>
            <a:srgbClr val="A4A3A4"/>
          </p15:clr>
        </p15:guide>
        <p15:guide id="8" orient="horz" pos="686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pos="4316" userDrawn="1">
          <p15:clr>
            <a:srgbClr val="A4A3A4"/>
          </p15:clr>
        </p15:guide>
        <p15:guide id="11" pos="3953" userDrawn="1">
          <p15:clr>
            <a:srgbClr val="A4A3A4"/>
          </p15:clr>
        </p15:guide>
        <p15:guide id="12" pos="4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181"/>
    <a:srgbClr val="4F70B3"/>
    <a:srgbClr val="A6A6A6"/>
    <a:srgbClr val="7F7F7F"/>
    <a:srgbClr val="F3A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3" autoAdjust="0"/>
    <p:restoredTop sz="94624" autoAdjust="0"/>
  </p:normalViewPr>
  <p:slideViewPr>
    <p:cSldViewPr snapToGrid="0" showGuides="1">
      <p:cViewPr varScale="1">
        <p:scale>
          <a:sx n="60" d="100"/>
          <a:sy n="60" d="100"/>
        </p:scale>
        <p:origin x="784" y="48"/>
      </p:cViewPr>
      <p:guideLst>
        <p:guide orient="horz" pos="4201"/>
        <p:guide pos="211"/>
        <p:guide pos="438"/>
        <p:guide pos="7265"/>
        <p:guide orient="horz" pos="164"/>
        <p:guide pos="7469"/>
        <p:guide orient="horz" pos="2341"/>
        <p:guide orient="horz" pos="686"/>
        <p:guide pos="5133"/>
        <p:guide pos="4316"/>
        <p:guide pos="3953"/>
        <p:guide pos="4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00" Type="http://schemas.openxmlformats.org/officeDocument/2006/relationships/slide" Target="slides/slide98.xml" /><Relationship Id="rId101" Type="http://schemas.openxmlformats.org/officeDocument/2006/relationships/slide" Target="slides/slide99.xml" /><Relationship Id="rId102" Type="http://schemas.openxmlformats.org/officeDocument/2006/relationships/slide" Target="slides/slide100.xml" /><Relationship Id="rId103" Type="http://schemas.openxmlformats.org/officeDocument/2006/relationships/slide" Target="slides/slide101.xml" /><Relationship Id="rId104" Type="http://schemas.openxmlformats.org/officeDocument/2006/relationships/slide" Target="slides/slide102.xml" /><Relationship Id="rId105" Type="http://schemas.openxmlformats.org/officeDocument/2006/relationships/slide" Target="slides/slide103.xml" /><Relationship Id="rId106" Type="http://schemas.openxmlformats.org/officeDocument/2006/relationships/slide" Target="slides/slide104.xml" /><Relationship Id="rId107" Type="http://schemas.openxmlformats.org/officeDocument/2006/relationships/slide" Target="slides/slide105.xml" /><Relationship Id="rId108" Type="http://schemas.openxmlformats.org/officeDocument/2006/relationships/slide" Target="slides/slide106.xml" /><Relationship Id="rId109" Type="http://schemas.openxmlformats.org/officeDocument/2006/relationships/tags" Target="tags/tag1.xml" /><Relationship Id="rId11" Type="http://schemas.openxmlformats.org/officeDocument/2006/relationships/slide" Target="slides/slide9.xml" /><Relationship Id="rId110" Type="http://schemas.openxmlformats.org/officeDocument/2006/relationships/presProps" Target="presProps.xml" /><Relationship Id="rId111" Type="http://schemas.openxmlformats.org/officeDocument/2006/relationships/viewProps" Target="viewProps.xml" /><Relationship Id="rId112" Type="http://schemas.openxmlformats.org/officeDocument/2006/relationships/theme" Target="theme/theme1.xml" /><Relationship Id="rId113" Type="http://schemas.openxmlformats.org/officeDocument/2006/relationships/tableStyles" Target="tableStyles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slide" Target="slides/slide84.xml" /><Relationship Id="rId87" Type="http://schemas.openxmlformats.org/officeDocument/2006/relationships/slide" Target="slides/slide85.xml" /><Relationship Id="rId88" Type="http://schemas.openxmlformats.org/officeDocument/2006/relationships/slide" Target="slides/slide86.xml" /><Relationship Id="rId89" Type="http://schemas.openxmlformats.org/officeDocument/2006/relationships/slide" Target="slides/slide87.xml" /><Relationship Id="rId9" Type="http://schemas.openxmlformats.org/officeDocument/2006/relationships/slide" Target="slides/slide7.xml" /><Relationship Id="rId90" Type="http://schemas.openxmlformats.org/officeDocument/2006/relationships/slide" Target="slides/slide88.xml" /><Relationship Id="rId91" Type="http://schemas.openxmlformats.org/officeDocument/2006/relationships/slide" Target="slides/slide89.xml" /><Relationship Id="rId92" Type="http://schemas.openxmlformats.org/officeDocument/2006/relationships/slide" Target="slides/slide90.xml" /><Relationship Id="rId93" Type="http://schemas.openxmlformats.org/officeDocument/2006/relationships/slide" Target="slides/slide91.xml" /><Relationship Id="rId94" Type="http://schemas.openxmlformats.org/officeDocument/2006/relationships/slide" Target="slides/slide92.xml" /><Relationship Id="rId95" Type="http://schemas.openxmlformats.org/officeDocument/2006/relationships/slide" Target="slides/slide93.xml" /><Relationship Id="rId96" Type="http://schemas.openxmlformats.org/officeDocument/2006/relationships/slide" Target="slides/slide94.xml" /><Relationship Id="rId97" Type="http://schemas.openxmlformats.org/officeDocument/2006/relationships/slide" Target="slides/slide95.xml" /><Relationship Id="rId98" Type="http://schemas.openxmlformats.org/officeDocument/2006/relationships/slide" Target="slides/slide96.xml" /><Relationship Id="rId99" Type="http://schemas.openxmlformats.org/officeDocument/2006/relationships/slide" Target="slides/slide9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Relationship Id="rId2" Type="http://schemas.openxmlformats.org/officeDocument/2006/relationships/themeOverride" Target="../theme/themeOverride4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44;&#1086;&#1084;&#1072;&#1096;&#1085;&#1080;&#1081;\Downloads\&#1056;&#1045;&#1043;&#1048;&#1054;&#1053;&#1040;&#1051;&#1068;&#1053;&#1067;&#1049;%20&#1052;&#1054;&#1053;&#1048;&#1058;&#1054;&#1056;&#1048;&#1053;&#1043;%20&#1053;&#1054;&#1042;&#1067;&#1049;.xlsx" TargetMode="External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44;&#1086;&#1084;&#1072;&#1096;&#1085;&#1080;&#1081;\Downloads\&#1047;&#1040;&#1055;&#1056;&#1054;&#1057;%20(1).xlsx" TargetMode="External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44;&#1086;&#1084;&#1072;&#1096;&#1085;&#1080;&#1081;\Downloads\&#1047;&#1040;&#1055;&#1056;&#1054;&#1057;%20(1).xlsx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44;&#1086;&#1084;&#1072;&#1096;&#1085;&#1080;&#1081;\Downloads\&#1056;&#1045;&#1043;&#1048;&#1054;&#1053;&#1040;&#1051;&#1068;&#1053;&#1067;&#1049;%20&#1052;&#1054;&#1053;&#1048;&#1058;&#1054;&#1056;&#1048;&#1053;&#1043;%20&#1053;&#1054;&#1042;&#1067;&#1049;.xlsx" TargetMode="Externa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44;&#1086;&#1084;&#1072;&#1096;&#1085;&#1080;&#1081;\Downloads\&#1047;&#1040;&#1055;&#1056;&#1054;&#1057;%20(1).xlsx" TargetMode="External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openxmlformats.org/officeDocument/2006/relationships/themeOverride" Target="../theme/themeOverride1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openxmlformats.org/officeDocument/2006/relationships/themeOverride" Target="../theme/themeOverride2.xm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openxmlformats.org/officeDocument/2006/relationships/themeOverride" Target="../theme/themeOverride3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/>
      <c:rAngAx val="0"/>
    </c:view3D>
    <c:plotArea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explosion val="25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Лист1!$A$2:$A$10</c:f>
              <c:strCache>
                <c:ptCount val="9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История</c:v>
                </c:pt>
                <c:pt idx="4">
                  <c:v>Информатика и ИКТ</c:v>
                </c:pt>
                <c:pt idx="5">
                  <c:v>Химия</c:v>
                </c:pt>
                <c:pt idx="6">
                  <c:v>Литература</c:v>
                </c:pt>
                <c:pt idx="7">
                  <c:v>География</c:v>
                </c:pt>
                <c:pt idx="8">
                  <c:v>Английский язык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547</c:v>
                </c:pt>
                <c:pt idx="1">
                  <c:v>63</c:v>
                </c:pt>
                <c:pt idx="2">
                  <c:v>187</c:v>
                </c:pt>
                <c:pt idx="3">
                  <c:v>59</c:v>
                </c:pt>
                <c:pt idx="4">
                  <c:v>326</c:v>
                </c:pt>
                <c:pt idx="5">
                  <c:v>80</c:v>
                </c:pt>
                <c:pt idx="6">
                  <c:v>23</c:v>
                </c:pt>
                <c:pt idx="7">
                  <c:v>320</c:v>
                </c:pt>
                <c:pt idx="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1-422B-A4EE-43DB1CD29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ayout>
        <c:manualLayout>
          <c:xMode val="edge"/>
          <c:yMode val="edge"/>
          <c:x val="0.64883536100387573"/>
          <c:y val="0.13639877736568451"/>
          <c:w val="0.27847889065742493"/>
          <c:h val="0.73204976320266724"/>
        </c:manualLayout>
      </c:layout>
      <c:overlay val="0"/>
    </c:legend>
    <c:plotVisOnly val="1"/>
    <c:dispBlanksAs/>
    <c:showDLblsOverMax val="0"/>
  </c:chart>
  <c:txPr>
    <a:bodyPr/>
    <a:p>
      <a:pPr>
        <a:defRPr sz="2200" smtId="4294967295"/>
      </a:pPr>
      <a:endParaRPr sz="2200" smtId="4294967295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 2020-21 уч.год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/>
                </a:pPr>
                <a:endParaRPr sz="160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Формулировать</c:v>
                </c:pt>
                <c:pt idx="1">
                  <c:v>Применять</c:v>
                </c:pt>
                <c:pt idx="2">
                  <c:v>Интерпретировать</c:v>
                </c:pt>
                <c:pt idx="3">
                  <c:v>Рассуждать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0.1987</c:v>
                </c:pt>
                <c:pt idx="1">
                  <c:v>0.438900000000001</c:v>
                </c:pt>
                <c:pt idx="2">
                  <c:v>0.3454</c:v>
                </c:pt>
                <c:pt idx="3">
                  <c:v>0.3697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D-4687-A317-02B5EDD7E7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 2021-22 уч.год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"/>
                  <c:y val="-0.03968254104256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0D-4687-A317-02B5EDD7E7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/>
                </a:pPr>
                <a:endParaRPr sz="160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Формулировать</c:v>
                </c:pt>
                <c:pt idx="1">
                  <c:v>Применять</c:v>
                </c:pt>
                <c:pt idx="2">
                  <c:v>Интерпретировать</c:v>
                </c:pt>
                <c:pt idx="3">
                  <c:v>Рассуждать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0.379000000000001</c:v>
                </c:pt>
                <c:pt idx="1">
                  <c:v>0.402</c:v>
                </c:pt>
                <c:pt idx="2">
                  <c:v>0.504</c:v>
                </c:pt>
                <c:pt idx="3">
                  <c:v>0.239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D-4687-A317-02B5EDD7E7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 2021-22 уч.год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/>
                </a:pPr>
                <a:endParaRPr sz="160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Формулировать</c:v>
                </c:pt>
                <c:pt idx="1">
                  <c:v>Применять</c:v>
                </c:pt>
                <c:pt idx="2">
                  <c:v>Интерпретировать</c:v>
                </c:pt>
                <c:pt idx="3">
                  <c:v>Рассуждать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0.2789</c:v>
                </c:pt>
                <c:pt idx="1">
                  <c:v>0.283800000000001</c:v>
                </c:pt>
                <c:pt idx="2">
                  <c:v>0.329500000000001</c:v>
                </c:pt>
                <c:pt idx="3">
                  <c:v>0.1216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0D-4687-A317-02B5EDD7E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26509056"/>
        <c:axId val="126510592"/>
      </c:barChart>
      <c:catAx>
        <c:axId val="126509056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600" smtId="4294967295"/>
            </a:pPr>
            <a:endParaRPr sz="1600" smtId="4294967295"/>
          </a:p>
        </c:txPr>
        <c:crossAx val="126510592"/>
        <c:crosses val="autoZero"/>
        <c:auto val="0"/>
        <c:lblAlgn val="ctr"/>
        <c:lblOffset/>
        <c:noMultiLvlLbl val="0"/>
      </c:catAx>
      <c:valAx>
        <c:axId val="126510592"/>
        <c:scaling>
          <c:orientation/>
        </c:scaling>
        <c:delete val="0"/>
        <c:axPos val="l"/>
        <c:majorGridlines/>
        <c:numFmt formatCode="0.00%" sourceLinked="1"/>
        <c:majorTickMark val="out"/>
        <c:minorTickMark val="none"/>
        <c:txPr>
          <a:bodyPr/>
          <a:p>
            <a:pPr>
              <a:defRPr sz="1800" baseline="0" smtId="4294967295"/>
            </a:pPr>
            <a:endParaRPr sz="1800" baseline="0" smtId="4294967295"/>
          </a:p>
        </c:txPr>
        <c:crossAx val="126509056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/>
      <c:overlay val="0"/>
      <c:txPr>
        <a:bodyPr/>
        <a:p>
          <a:pPr>
            <a:defRPr sz="1600" smtId="4294967295"/>
          </a:pPr>
          <a:endParaRPr sz="1600" smtId="4294967295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'[РЕГИОНАЛЬНЫЙ МОНИТОРИНГ НОВЫЙ.xlsx]СВОД'!$G$2:$S$2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Лицей</c:v>
                </c:pt>
                <c:pt idx="7">
                  <c:v>9</c:v>
                </c:pt>
                <c:pt idx="8">
                  <c:v>Гимназия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  <c:pt idx="12">
                  <c:v>47</c:v>
                </c:pt>
              </c:strCache>
            </c:strRef>
          </c:cat>
          <c:val>
            <c:numRef>
              <c:f>'[РЕГИОНАЛЬНЫЙ МОНИТОРИНГ НОВЫЙ.xlsx]СВОД'!$G$3:$S$3</c:f>
              <c:numCache>
                <c:formatCode>General</c:formatCode>
                <c:ptCount val="13"/>
                <c:pt idx="0">
                  <c:v>179</c:v>
                </c:pt>
                <c:pt idx="1">
                  <c:v>294</c:v>
                </c:pt>
                <c:pt idx="2">
                  <c:v>110</c:v>
                </c:pt>
                <c:pt idx="3">
                  <c:v>138</c:v>
                </c:pt>
                <c:pt idx="4">
                  <c:v>50</c:v>
                </c:pt>
                <c:pt idx="5">
                  <c:v>145</c:v>
                </c:pt>
                <c:pt idx="6">
                  <c:v>268</c:v>
                </c:pt>
                <c:pt idx="7">
                  <c:v>334</c:v>
                </c:pt>
                <c:pt idx="8">
                  <c:v>450</c:v>
                </c:pt>
                <c:pt idx="9">
                  <c:v>443</c:v>
                </c:pt>
                <c:pt idx="10">
                  <c:v>0</c:v>
                </c:pt>
                <c:pt idx="11">
                  <c:v>351</c:v>
                </c:pt>
                <c:pt idx="1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3-4799-BBBD-CA0B30727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5118080"/>
        <c:axId val="75119616"/>
      </c:barChart>
      <c:catAx>
        <c:axId val="751180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75119616"/>
        <c:crosses val="autoZero"/>
        <c:auto val="0"/>
        <c:lblAlgn val="ctr"/>
        <c:lblOffset/>
        <c:noMultiLvlLbl val="0"/>
      </c:catAx>
      <c:valAx>
        <c:axId val="751196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7511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800" baseline="0" smtId="4294967295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sz="1800" baseline="0" smtId="4294967295">
        <a:solidFill>
          <a:sysClr val="windowText" lastClr="000000"/>
        </a:solidFill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4"/>
          <c:order val="4"/>
          <c:spPr>
            <a:solidFill>
              <a:srgbClr val="4F70B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'[ЗАПРОС (1).xlsx]Лист1'!$A$4:$A$16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Лицей</c:v>
                </c:pt>
                <c:pt idx="7">
                  <c:v>9</c:v>
                </c:pt>
                <c:pt idx="8">
                  <c:v>Гимназия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  <c:pt idx="12">
                  <c:v>47</c:v>
                </c:pt>
              </c:strCache>
            </c:strRef>
          </c:cat>
          <c:val>
            <c:numRef>
              <c:f>'[ЗАПРОС (1).xlsx]Лист1'!$F$4:$F$16</c:f>
              <c:numCache>
                <c:formatCode>General</c:formatCode>
                <c:ptCount val="13"/>
                <c:pt idx="0">
                  <c:v>17</c:v>
                </c:pt>
                <c:pt idx="1">
                  <c:v>42</c:v>
                </c:pt>
                <c:pt idx="2">
                  <c:v>0</c:v>
                </c:pt>
                <c:pt idx="3">
                  <c:v>23</c:v>
                </c:pt>
                <c:pt idx="4">
                  <c:v>0</c:v>
                </c:pt>
                <c:pt idx="5">
                  <c:v>0</c:v>
                </c:pt>
                <c:pt idx="6">
                  <c:v>35</c:v>
                </c:pt>
                <c:pt idx="7">
                  <c:v>30</c:v>
                </c:pt>
                <c:pt idx="8">
                  <c:v>30</c:v>
                </c:pt>
                <c:pt idx="9">
                  <c:v>35</c:v>
                </c:pt>
                <c:pt idx="10">
                  <c:v>0</c:v>
                </c:pt>
                <c:pt idx="11">
                  <c:v>55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A5-47D1-A969-40D2CD5EA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5614464"/>
        <c:axId val="75620352"/>
      </c:barChart>
      <c:catAx>
        <c:axId val="7561446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75620352"/>
        <c:crosses val="autoZero"/>
        <c:auto val="0"/>
        <c:lblAlgn val="ctr"/>
        <c:lblOffset/>
        <c:noMultiLvlLbl val="0"/>
      </c:catAx>
      <c:valAx>
        <c:axId val="7562035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756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800" baseline="0" smtId="4294967295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sz="1800" baseline="0" smtId="4294967295">
        <a:solidFill>
          <a:sysClr val="windowText" lastClr="000000"/>
        </a:solidFill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7"/>
          <c:order val="7"/>
          <c:spPr>
            <a:solidFill>
              <a:srgbClr val="4F70B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lang="en-US" sz="1800" b="0" i="0" u="none" strike="noStrike" kern="1200" baseline="0" smtId="4294967295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 sz="1800" b="0" i="0" u="none" strike="noStrike" kern="1200" baseline="0" smtId="4294967295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'[ЗАПРОС (1).xlsx]Лист1'!$A$4:$A$16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Лицей</c:v>
                </c:pt>
                <c:pt idx="7">
                  <c:v>9</c:v>
                </c:pt>
                <c:pt idx="8">
                  <c:v>Гимназия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  <c:pt idx="12">
                  <c:v>47</c:v>
                </c:pt>
              </c:strCache>
            </c:strRef>
          </c:cat>
          <c:val>
            <c:numRef>
              <c:f>'[ЗАПРОС (1).xlsx]Лист1'!$I$4:$I$16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15</c:v>
                </c:pt>
                <c:pt idx="6">
                  <c:v>11</c:v>
                </c:pt>
                <c:pt idx="7">
                  <c:v>10</c:v>
                </c:pt>
                <c:pt idx="8">
                  <c:v>0</c:v>
                </c:pt>
                <c:pt idx="9">
                  <c:v>10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1BB-455D-8B22-C7198103E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8881920"/>
        <c:axId val="78883456"/>
      </c:barChart>
      <c:catAx>
        <c:axId val="788819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en-US" sz="1800" b="0" i="0" u="none" strike="noStrike" kern="1200" baseline="0" smtId="4294967295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 sz="1800" b="0" i="0" u="none" strike="noStrike" kern="1200" baseline="0" smtId="4294967295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78883456"/>
        <c:crosses val="autoZero"/>
        <c:auto val="0"/>
        <c:lblAlgn val="ctr"/>
        <c:lblOffset/>
        <c:noMultiLvlLbl val="0"/>
      </c:catAx>
      <c:valAx>
        <c:axId val="7888345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en-US" sz="1800" b="0" i="0" u="none" strike="noStrike" kern="1200" baseline="0" smtId="4294967295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 sz="1800" b="0" i="0" u="none" strike="noStrike" kern="1200" baseline="0" smtId="4294967295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788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p>
      <a:pPr>
        <a:defRPr lang="en-US" sz="1800" b="0" i="0" u="none" strike="noStrike" kern="1200" baseline="0" smtId="4294967295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n-US" sz="1800" b="0" i="0" u="none" strike="noStrike" kern="1200" baseline="0" smtId="4294967295">
        <a:solidFill>
          <a:sysClr val="windowText" lastClr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2"/>
          <c:order val="2"/>
          <c:spPr>
            <a:solidFill>
              <a:srgbClr val="4F70B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600" b="0" i="0" u="none" strike="noStrike" kern="1200" baseline="0" smtId="4294967295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600" b="0" i="0" u="none" strike="noStrike" kern="1200" baseline="0" smtId="4294967295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'[РЕГИОНАЛЬНЫЙ МОНИТОРИНГ НОВЫЙ.xlsx]СВОД'!$G$2:$S$2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Лицей</c:v>
                </c:pt>
                <c:pt idx="7">
                  <c:v>9</c:v>
                </c:pt>
                <c:pt idx="8">
                  <c:v>Гимназия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  <c:pt idx="12">
                  <c:v>47</c:v>
                </c:pt>
              </c:strCache>
            </c:strRef>
          </c:cat>
          <c:val>
            <c:numRef>
              <c:f>'[РЕГИОНАЛЬНЫЙ МОНИТОРИНГ НОВЫЙ.xlsx]СВОД'!$G$5:$S$5</c:f>
              <c:numCache>
                <c:formatCode>General</c:formatCode>
                <c:ptCount val="13"/>
                <c:pt idx="0">
                  <c:v>47</c:v>
                </c:pt>
                <c:pt idx="1">
                  <c:v>79</c:v>
                </c:pt>
                <c:pt idx="2">
                  <c:v>120</c:v>
                </c:pt>
                <c:pt idx="3">
                  <c:v>46</c:v>
                </c:pt>
                <c:pt idx="4">
                  <c:v>8</c:v>
                </c:pt>
                <c:pt idx="5">
                  <c:v>104</c:v>
                </c:pt>
                <c:pt idx="6">
                  <c:v>771</c:v>
                </c:pt>
                <c:pt idx="7">
                  <c:v>207</c:v>
                </c:pt>
                <c:pt idx="8">
                  <c:v>420</c:v>
                </c:pt>
                <c:pt idx="9">
                  <c:v>368</c:v>
                </c:pt>
                <c:pt idx="10">
                  <c:v>0</c:v>
                </c:pt>
                <c:pt idx="11">
                  <c:v>345</c:v>
                </c:pt>
                <c:pt idx="12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1-4700-8FB7-77642D808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8950400"/>
        <c:axId val="78951936"/>
      </c:barChart>
      <c:catAx>
        <c:axId val="7895040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600" b="0" i="0" u="none" strike="noStrike" kern="1200" baseline="0" smtId="4294967295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78951936"/>
        <c:crosses val="autoZero"/>
        <c:auto val="0"/>
        <c:lblAlgn val="ctr"/>
        <c:lblOffset/>
        <c:noMultiLvlLbl val="0"/>
      </c:catAx>
      <c:valAx>
        <c:axId val="789519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400" b="0" i="0" u="none" strike="noStrike" kern="1200" baseline="0" smtId="4294967295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7895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mtId="4294967295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smtId="4294967295">
        <a:solidFill>
          <a:sysClr val="windowText" lastClr="000000"/>
        </a:solidFill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3"/>
          <c:order val="3"/>
          <c:spPr>
            <a:solidFill>
              <a:srgbClr val="4F70B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'[ЗАПРОС (1).xlsx]Лист1'!$A$4:$A$16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Лицей</c:v>
                </c:pt>
                <c:pt idx="7">
                  <c:v>9</c:v>
                </c:pt>
                <c:pt idx="8">
                  <c:v>Гимназия</c:v>
                </c:pt>
                <c:pt idx="9">
                  <c:v>12</c:v>
                </c:pt>
                <c:pt idx="10">
                  <c:v>14</c:v>
                </c:pt>
                <c:pt idx="11">
                  <c:v>16</c:v>
                </c:pt>
                <c:pt idx="12">
                  <c:v>47</c:v>
                </c:pt>
              </c:strCache>
            </c:strRef>
          </c:cat>
          <c:val>
            <c:numRef>
              <c:f>'[ЗАПРОС (1).xlsx]Лист1'!$E$4:$E$16</c:f>
              <c:numCache>
                <c:formatCode>0%</c:formatCode>
                <c:ptCount val="13"/>
                <c:pt idx="0">
                  <c:v>0.05</c:v>
                </c:pt>
                <c:pt idx="1">
                  <c:v>0.05</c:v>
                </c:pt>
                <c:pt idx="2">
                  <c:v>1</c:v>
                </c:pt>
                <c:pt idx="3">
                  <c:v>0.26</c:v>
                </c:pt>
                <c:pt idx="4">
                  <c:v>0.05</c:v>
                </c:pt>
                <c:pt idx="5">
                  <c:v>0.88</c:v>
                </c:pt>
                <c:pt idx="6">
                  <c:v>0.8</c:v>
                </c:pt>
                <c:pt idx="7">
                  <c:v>0.9</c:v>
                </c:pt>
                <c:pt idx="8">
                  <c:v>0.55</c:v>
                </c:pt>
                <c:pt idx="9">
                  <c:v>0.44</c:v>
                </c:pt>
                <c:pt idx="10">
                  <c:v>0.8</c:v>
                </c:pt>
                <c:pt idx="11">
                  <c:v>0.15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6B-48E2-863D-2805D8317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5238400"/>
        <c:axId val="75264768"/>
      </c:barChart>
      <c:catAx>
        <c:axId val="7523840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75264768"/>
        <c:crosses val="autoZero"/>
        <c:auto val="0"/>
        <c:lblAlgn val="ctr"/>
        <c:lblOffset/>
        <c:noMultiLvlLbl val="0"/>
      </c:catAx>
      <c:valAx>
        <c:axId val="7526476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7523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800" baseline="0" smtId="4294967295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sz="1800" baseline="0" smtId="4294967295">
        <a:solidFill>
          <a:sysClr val="windowText" lastClr="000000"/>
        </a:solidFill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"/>
          <c:y val="0.2728179395198822"/>
          <c:w val="1"/>
          <c:h val="0.463725596666336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учащихся 10 классов, обучающихся по профилю, соответствующему выявленным в ходе диагностики профессиональным предпочтениям, проведенной у них на уровне основного общего образования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E10-4D0C-AA48-75A98922E94F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E10-4D0C-AA48-75A98922E94F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E10-4D0C-AA48-75A98922E94F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E10-4D0C-AA48-75A98922E94F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E10-4D0C-AA48-75A98922E94F}"/>
              </c:ext>
            </c:extLst>
          </c:dPt>
          <c:dPt>
            <c:idx val="5"/>
            <c:invertIfNegative val="1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BE10-4D0C-AA48-75A98922E94F}"/>
              </c:ext>
            </c:extLst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BE10-4D0C-AA48-75A98922E94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/>
                      <a:t>МОБУ "СОШ №4"
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10-4D0C-AA48-75A98922E94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/>
                      <a:t>МОБУ "Лицей №7» 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10-4D0C-AA48-75A98922E94F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/>
                      <a:t>МОБУ "СОШ №9»
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10-4D0C-AA48-75A98922E94F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/>
                      <a:t>МОБУ "СОШ №12»
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10-4D0C-AA48-75A98922E94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/>
                      <a:t>МОБУ "СОШ №16"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10-4D0C-AA48-75A98922E94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/>
                      <a:t>МОБУ "СОШ №47«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E10-4D0C-AA48-75A98922E94F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>
                            <a:lumMod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/>
                      <a:t>МАОУ "Гимназия</a:t>
                    </a:r>
                    <a:r>
                      <a:rPr lang="ru-RU" sz="1600" baseline="0"/>
                      <a:t> </a:t>
                    </a:r>
                    <a:r>
                      <a:rPr lang="ru-RU" sz="1600"/>
                      <a:t>№1«</a:t>
                    </a:r>
                    <a:r>
                      <a:rPr lang="ru-RU" sz="1600" baseline="0"/>
                      <a:t> </a:t>
                    </a:r>
                    <a:r>
                      <a:rPr lang="ru-RU" sz="1600"/>
                      <a:t>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/>
                <a:p>
                  <a:pPr>
                    <a:defRPr/>
                  </a:pPr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E10-4D0C-AA48-75A98922E9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smtId="4294967295"/>
                </a:pPr>
                <a:endParaRPr sz="1600" smtId="4294967295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Лист1!$A$2:$A$8</c:f>
              <c:strCache>
                <c:ptCount val="7"/>
                <c:pt idx="0">
                  <c:v>МОБУ "СОШ №4"</c:v>
                </c:pt>
                <c:pt idx="1">
                  <c:v>МОБУ "Лицей №7"</c:v>
                </c:pt>
                <c:pt idx="2">
                  <c:v>МОБУ "СОШ №9"</c:v>
                </c:pt>
                <c:pt idx="3">
                  <c:v>МОБУ "СОШ №12"</c:v>
                </c:pt>
                <c:pt idx="4">
                  <c:v>МОБУ "СОШ №16"</c:v>
                </c:pt>
                <c:pt idx="5">
                  <c:v>МОБУ "СОШ №47"</c:v>
                </c:pt>
                <c:pt idx="6">
                  <c:v>МАОУ "Гимназия №1"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</c:v>
                </c:pt>
                <c:pt idx="1">
                  <c:v>54</c:v>
                </c:pt>
                <c:pt idx="2">
                  <c:v>34</c:v>
                </c:pt>
                <c:pt idx="3">
                  <c:v>21</c:v>
                </c:pt>
                <c:pt idx="4">
                  <c:v>59</c:v>
                </c:pt>
                <c:pt idx="5">
                  <c:v>17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10-4D0C-AA48-75A98922E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1318117380142"/>
          <c:y val="0.084765888750553131"/>
          <c:w val="0.88774913549423218"/>
          <c:h val="0.618786156177520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10–11-х классов, имеющих ИОМ, составленные на основе рекомендаций по профессиональному самоопределению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МОБУ "СОШ №3"</c:v>
                </c:pt>
                <c:pt idx="1">
                  <c:v>МОБУ "Лицей №7"</c:v>
                </c:pt>
                <c:pt idx="2">
                  <c:v>МОБУ "СОШ №12"</c:v>
                </c:pt>
                <c:pt idx="3">
                  <c:v>МОБУ "СОШ №16"</c:v>
                </c:pt>
                <c:pt idx="4">
                  <c:v>МАОУ "Гимназия №1"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108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A-4F90-AD9E-A1ED543BF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/>
        <c:axId val="129002112"/>
        <c:axId val="129003904"/>
      </c:barChart>
      <c:catAx>
        <c:axId val="129002112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29003904"/>
        <c:crosses val="autoZero"/>
        <c:auto val="0"/>
        <c:lblAlgn val="ctr"/>
        <c:lblOffset/>
        <c:noMultiLvlLbl val="0"/>
      </c:catAx>
      <c:valAx>
        <c:axId val="129003904"/>
        <c:scaling>
          <c:orientation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2900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419939339160919"/>
          <c:y val="0.075175739824771881"/>
          <c:w val="0.88774913549423218"/>
          <c:h val="0.56786811351776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8-9 классов, охваченных психолого-педагогической поддержкой, консультационной помощью по вопросам профессиональной ориентации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МОБУ "СОШ №2"</c:v>
                </c:pt>
                <c:pt idx="1">
                  <c:v>МОБУ "СОШ №3"</c:v>
                </c:pt>
                <c:pt idx="2">
                  <c:v>МОБУ "СОШ №4"</c:v>
                </c:pt>
                <c:pt idx="3">
                  <c:v>МОБУ "Лицей №7"</c:v>
                </c:pt>
                <c:pt idx="4">
                  <c:v>МОБУ "СОШ №9"</c:v>
                </c:pt>
                <c:pt idx="5">
                  <c:v>МОБУ "СОШ №12"</c:v>
                </c:pt>
                <c:pt idx="6">
                  <c:v>МКОУ "ОС)ОШ №14"</c:v>
                </c:pt>
                <c:pt idx="7">
                  <c:v>МОБУ "СОШ №16"</c:v>
                </c:pt>
                <c:pt idx="8">
                  <c:v>МАОУ "Гимназия №1"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</c:v>
                </c:pt>
                <c:pt idx="1">
                  <c:v>17</c:v>
                </c:pt>
                <c:pt idx="2">
                  <c:v>12</c:v>
                </c:pt>
                <c:pt idx="3">
                  <c:v>5</c:v>
                </c:pt>
                <c:pt idx="4">
                  <c:v>40</c:v>
                </c:pt>
                <c:pt idx="5">
                  <c:v>39</c:v>
                </c:pt>
                <c:pt idx="6">
                  <c:v>19</c:v>
                </c:pt>
                <c:pt idx="7">
                  <c:v>24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2-411F-9AA2-FA4DE9DCD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29130496"/>
        <c:axId val="129132032"/>
      </c:barChart>
      <c:catAx>
        <c:axId val="12913049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29132032"/>
        <c:crosses val="autoZero"/>
        <c:auto val="0"/>
        <c:lblAlgn val="ctr"/>
        <c:lblOffset/>
        <c:noMultiLvlLbl val="0"/>
      </c:catAx>
      <c:valAx>
        <c:axId val="12913203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2913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2642298638820648"/>
          <c:y val="0.087022922933101654"/>
          <c:w val="0.91243237257003784"/>
          <c:h val="0.65725386142730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8-9 классов, охваченных психолого-педагогической поддержкой, консультационной помощью по вопросам профессиональной ориентации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49366345629096031"/>
                  <c:y val="-0.0032199162524193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EE-4EC9-A37E-A29F988DC72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МОБУ "СОШ №2"</c:v>
                </c:pt>
                <c:pt idx="1">
                  <c:v>МОБУ "СОШ №4"</c:v>
                </c:pt>
                <c:pt idx="2">
                  <c:v>МОБУ "Лицей №7"</c:v>
                </c:pt>
                <c:pt idx="3">
                  <c:v>МОБУ "СОШ №9"</c:v>
                </c:pt>
                <c:pt idx="4">
                  <c:v>МОБУ "СОШ №12"</c:v>
                </c:pt>
                <c:pt idx="5">
                  <c:v>МКОУ "ОС)ОШ №14"</c:v>
                </c:pt>
                <c:pt idx="6">
                  <c:v>МОБУ "СОШ №16"</c:v>
                </c:pt>
                <c:pt idx="7">
                  <c:v>МАОУ "Гимназия №1"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11</c:v>
                </c:pt>
                <c:pt idx="1">
                  <c:v>11</c:v>
                </c:pt>
                <c:pt idx="2">
                  <c:v>23</c:v>
                </c:pt>
                <c:pt idx="3">
                  <c:v>21</c:v>
                </c:pt>
                <c:pt idx="4">
                  <c:v>43</c:v>
                </c:pt>
                <c:pt idx="5">
                  <c:v>2</c:v>
                </c:pt>
                <c:pt idx="6">
                  <c:v>64</c:v>
                </c:pt>
                <c:pt idx="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C-4EF3-A2EE-AA401B1EF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29185280"/>
        <c:axId val="129186816"/>
      </c:barChart>
      <c:catAx>
        <c:axId val="12918528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9186816"/>
        <c:crosses val="autoZero"/>
        <c:auto val="0"/>
        <c:lblAlgn val="ctr"/>
        <c:lblOffset/>
        <c:noMultiLvlLbl val="0"/>
      </c:catAx>
      <c:valAx>
        <c:axId val="12918681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918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800" baseline="0" smtId="4294967295"/>
      </a:pPr>
      <a:endParaRPr sz="1800" baseline="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3.3</c:v>
                </c:pt>
                <c:pt idx="1">
                  <c:v>3.56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4B83-405D-9767-84BDEC223F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Лист1!$A$2:$A$3</c:f>
              <c:strCache>
                <c:ptCount val="2"/>
                <c:pt idx="0">
                  <c:v>Математика</c:v>
                </c:pt>
                <c:pt idx="1">
                  <c:v>Русский язык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3.6</c:v>
                </c:pt>
                <c:pt idx="1">
                  <c:v>3.8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4B83-405D-9767-84BDEC223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18298496"/>
        <c:axId val="118300032"/>
        <c:axId val="0"/>
      </c:bar3DChart>
      <c:catAx>
        <c:axId val="118298496"/>
        <c:scaling>
          <c:orientation/>
        </c:scaling>
        <c:delete val="0"/>
        <c:axPos val="b"/>
        <c:numFmt formatCode="General" sourceLinked="0"/>
        <c:majorTickMark val="out"/>
        <c:minorTickMark val="none"/>
        <c:crossAx val="118300032"/>
        <c:crosses val="autoZero"/>
        <c:auto val="0"/>
        <c:lblAlgn val="ctr"/>
        <c:lblOffset/>
        <c:noMultiLvlLbl val="0"/>
      </c:catAx>
      <c:valAx>
        <c:axId val="118300032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crossAx val="118298496"/>
        <c:crosses val="autoZero"/>
        <c:crossBetween val="between"/>
      </c:valAx>
    </c:plotArea>
    <c:legend>
      <c:legendPos/>
      <c:overlay val="0"/>
    </c:legend>
    <c:plotVisOnly val="1"/>
    <c:dispBlanksAs val="gap"/>
    <c:showDLblsOverMax val="0"/>
  </c:chart>
  <c:txPr>
    <a:bodyPr/>
    <a:p>
      <a:pPr>
        <a:defRPr sz="2200" smtId="4294967295"/>
      </a:pPr>
      <a:endParaRPr sz="2200" smtId="4294967295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2876240611076355"/>
          <c:y val="0.087550781667232513"/>
          <c:w val="0.9056243896484375"/>
          <c:h val="0.4682726263999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8-9 классов, охваченных психолого-педагогической поддержкой, консультационной помощью по вопросам профессиональной ориентации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layout>
                <c:manualLayout>
                  <c:x val="-0.019560215994715691"/>
                  <c:y val="-0.079038716852664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9E0-45DC-B064-EB601C702388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МОБУ "СОШ №2"</c:v>
                </c:pt>
                <c:pt idx="1">
                  <c:v>МОБУ "СОШ №3"</c:v>
                </c:pt>
                <c:pt idx="2">
                  <c:v>МОБУ "СОШ №4"</c:v>
                </c:pt>
                <c:pt idx="3">
                  <c:v>МОБУ "Русская школа"</c:v>
                </c:pt>
                <c:pt idx="4">
                  <c:v>МОБУ "Лицей №7"</c:v>
                </c:pt>
                <c:pt idx="5">
                  <c:v>МОБУ "СОШ №9"</c:v>
                </c:pt>
                <c:pt idx="6">
                  <c:v>МОБУ "СОШ №12"</c:v>
                </c:pt>
                <c:pt idx="7">
                  <c:v>МКОУ "ОС)ОШ №14"</c:v>
                </c:pt>
                <c:pt idx="8">
                  <c:v>МОБУ "СОШ №16"</c:v>
                </c:pt>
                <c:pt idx="9">
                  <c:v>МОБУ "СОШ №47"</c:v>
                </c:pt>
                <c:pt idx="10">
                  <c:v>МАОУ "Гимназия №1"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</c:v>
                </c:pt>
                <c:pt idx="1">
                  <c:v>13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21</c:v>
                </c:pt>
                <c:pt idx="6">
                  <c:v>41</c:v>
                </c:pt>
                <c:pt idx="7">
                  <c:v>2</c:v>
                </c:pt>
                <c:pt idx="8">
                  <c:v>64</c:v>
                </c:pt>
                <c:pt idx="9">
                  <c:v>4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9E0-45DC-B064-EB601C702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/>
        <c:axId val="128957056"/>
        <c:axId val="128962944"/>
      </c:barChart>
      <c:catAx>
        <c:axId val="128957056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8962944"/>
        <c:crosses val="autoZero"/>
        <c:auto val="0"/>
        <c:lblAlgn val="ctr"/>
        <c:lblOffset/>
        <c:noMultiLvlLbl val="0"/>
      </c:catAx>
      <c:valAx>
        <c:axId val="12896294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89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800" baseline="0" smtId="4294967295"/>
      </a:pPr>
      <a:endParaRPr sz="1800" baseline="0" smtId="4294967295"/>
    </a:p>
  </c:tx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7963007390499115"/>
          <c:y val="0.094585418701171875"/>
          <c:w val="0.91203701496124268"/>
          <c:h val="0.46717649698257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24562293663620949"/>
                  <c:y val="-0.010702724568545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A-403B-AF66-81D6C7138FA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0.0075067440047860146"/>
                  <c:y val="-0.066062681376934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A-403B-AF66-81D6C7138FA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24278944358229637"/>
                  <c:y val="-0.013410823419690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DA-403B-AF66-81D6C7138FA7}"/>
                </c:ext>
              </c:extLst>
            </c:dLbl>
            <c:dLbl>
              <c:idx val="6"/>
              <c:layout>
                <c:manualLayout>
                  <c:x val="0.016577538102865219"/>
                  <c:y val="-0.018151793628931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A-403B-AF66-81D6C7138FA7}"/>
                </c:ext>
              </c:extLst>
            </c:dLbl>
            <c:dLbl>
              <c:idx val="7"/>
              <c:layout>
                <c:manualLayout>
                  <c:x val="0.00096493144519627094"/>
                  <c:y val="0.021786026656627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DA-403B-AF66-81D6C7138FA7}"/>
                </c:ext>
              </c:extLst>
            </c:dLbl>
            <c:dLbl>
              <c:idx val="8"/>
              <c:layout>
                <c:manualLayout>
                  <c:x val="-0.010541885159909725"/>
                  <c:y val="-0.05258561298251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A-403B-AF66-81D6C7138FA7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layout>
                <c:manualLayout>
                  <c:x val="0.010359616950154305"/>
                  <c:y val="-0.029248531907796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A-403B-AF66-81D6C7138FA7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layout>
                <c:manualLayout>
                  <c:x val="0.014288422651588917"/>
                  <c:y val="-0.013467066921293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A-403B-AF66-81D6C7138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МОБУ «ООШ №1</c:v>
                </c:pt>
                <c:pt idx="1">
                  <c:v>МОБУ «СОШ №2»</c:v>
                </c:pt>
                <c:pt idx="2">
                  <c:v>МОБУ «СОШ №3»</c:v>
                </c:pt>
                <c:pt idx="3">
                  <c:v>МОБУ «СОШ №4»</c:v>
                </c:pt>
                <c:pt idx="4">
                  <c:v>МОБУ «ООШ №5</c:v>
                </c:pt>
                <c:pt idx="5">
                  <c:v>МОБУ «Русская школа» </c:v>
                </c:pt>
                <c:pt idx="6">
                  <c:v>МОБУ «Лицей №7</c:v>
                </c:pt>
                <c:pt idx="7">
                  <c:v>МОБУ «СОШ №9»</c:v>
                </c:pt>
                <c:pt idx="8">
                  <c:v>МОБУ «СОШ №12</c:v>
                </c:pt>
                <c:pt idx="9">
                  <c:v>МКОУ «О(С)ОШ №14»</c:v>
                </c:pt>
                <c:pt idx="10">
                  <c:v>МОБУ «СОШ №16»</c:v>
                </c:pt>
                <c:pt idx="11">
                  <c:v>МОБУ «СОШ №47»</c:v>
                </c:pt>
                <c:pt idx="12">
                  <c:v>МАОУ «Гимназия №1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</c:v>
                </c:pt>
                <c:pt idx="1">
                  <c:v>51</c:v>
                </c:pt>
                <c:pt idx="2">
                  <c:v>28</c:v>
                </c:pt>
                <c:pt idx="3">
                  <c:v>91</c:v>
                </c:pt>
                <c:pt idx="4">
                  <c:v>16</c:v>
                </c:pt>
                <c:pt idx="5">
                  <c:v>40</c:v>
                </c:pt>
                <c:pt idx="6">
                  <c:v>45</c:v>
                </c:pt>
                <c:pt idx="7">
                  <c:v>49</c:v>
                </c:pt>
                <c:pt idx="8">
                  <c:v>49</c:v>
                </c:pt>
                <c:pt idx="9">
                  <c:v>14</c:v>
                </c:pt>
                <c:pt idx="10">
                  <c:v>43</c:v>
                </c:pt>
                <c:pt idx="11">
                  <c:v>20</c:v>
                </c:pt>
                <c:pt idx="1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DA-403B-AF66-81D6C7138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29277952"/>
        <c:axId val="129279488"/>
      </c:barChart>
      <c:catAx>
        <c:axId val="12927795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9279488"/>
        <c:crosses val="autoZero"/>
        <c:auto val="0"/>
        <c:lblAlgn val="ctr"/>
        <c:lblOffset/>
        <c:noMultiLvlLbl val="0"/>
      </c:catAx>
      <c:valAx>
        <c:axId val="1292794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92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800" baseline="0" smtId="4294967295"/>
      </a:pPr>
      <a:endParaRPr sz="1800" baseline="0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9"/>
      <c:rotY val="20"/>
      <c:rAngAx val="1"/>
    </c:view3D>
    <c:plotArea>
      <c:layout>
        <c:manualLayout>
          <c:layoutTarget val="inner"/>
          <c:xMode val="edge"/>
          <c:yMode val="edge"/>
          <c:x val="0.062257114797830582"/>
          <c:y val="0.029104705899953842"/>
          <c:w val="0.690201997756958"/>
          <c:h val="0.909941792488098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Математика (П)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170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7A48-45C1-9B7A-FB9A856275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Литература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7A48-45C1-9B7A-FB9A856275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Английский язык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7A48-45C1-9B7A-FB9A856275D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Информатика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3-7A48-45C1-9B7A-FB9A856275D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Физика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4-7A48-45C1-9B7A-FB9A856275D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Биология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5-7A48-45C1-9B7A-FB9A856275D6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Химия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6-7A48-45C1-9B7A-FB9A856275D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География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7-7A48-45C1-9B7A-FB9A856275D6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История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8-7A48-45C1-9B7A-FB9A856275D6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Обществознание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196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9-7A48-45C1-9B7A-FB9A856275D6}"/>
            </c:ext>
          </c:extLst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Математика (Б)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Sheet1!$B$1:$B$1</c:f>
              <c:strCache>
                <c:ptCount val="1"/>
                <c:pt idx="0">
                  <c:v>Предметы по выбору</c:v>
                </c:pt>
              </c:strCache>
            </c:strRef>
          </c:cat>
          <c:val>
            <c:numRef>
              <c:f>Sheet1!$B$12:$B$12</c:f>
              <c:numCache>
                <c:formatCode>General</c:formatCode>
                <c:ptCount val="1"/>
                <c:pt idx="0">
                  <c:v>296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A-7A48-45C1-9B7A-FB9A85627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 val="0"/>
        <c:shape/>
        <c:axId val="50549504"/>
        <c:axId val="50551040"/>
        <c:axId val="0"/>
      </c:bar3DChart>
      <c:catAx>
        <c:axId val="50549504"/>
        <c:scaling>
          <c:orientation/>
        </c:scaling>
        <c:delete val="1"/>
        <c:axPos val="b"/>
        <c:numFmt formatCode="General" sourceLinked="1"/>
        <c:majorTickMark val="out"/>
        <c:minorTickMark val="none"/>
        <c:tickLblPos val="none"/>
        <c:crossAx val="50551040"/>
        <c:auto val="0"/>
        <c:lblAlgn val="ctr"/>
        <c:lblOffset/>
        <c:tickLblSkip val="1"/>
        <c:tickMarkSkip val="1"/>
        <c:noMultiLvlLbl val="0"/>
      </c:catAx>
      <c:valAx>
        <c:axId val="50551040"/>
        <c:scaling>
          <c:orientation/>
        </c:scaling>
        <c:delete val="0"/>
        <c:axPos val="l"/>
        <c:majorGridlines/>
        <c:numFmt formatCode="General" sourceLinked="1"/>
        <c:majorTickMark val="out"/>
        <c:minorTickMark val="none"/>
        <c:txPr>
          <a:bodyPr rot="0" vert="horz"/>
          <a:p>
            <a:pPr>
              <a:defRPr/>
            </a:pPr>
            <a:endParaRPr lang="ru-RU"/>
          </a:p>
        </c:txPr>
        <c:crossAx val="5054950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77474164962768555"/>
          <c:y val="0.042002711445093155"/>
          <c:w val="0.22525833547115326"/>
          <c:h val="0.82471239566802979"/>
        </c:manualLayout>
      </c:layout>
      <c:overlay val="0"/>
    </c:legend>
    <c:plotVisOnly val="1"/>
    <c:dispBlanksAs val="gap"/>
    <c:showDLblsOverMax val="0"/>
  </c:chart>
  <c:txPr>
    <a:bodyPr/>
    <a:p>
      <a:pPr>
        <a:defRPr sz="2200" smtId="4294967295"/>
      </a:pPr>
      <a:endParaRPr sz="22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67081786692142487"/>
          <c:y val="0.028847604990005493"/>
          <c:w val="0.69398146867752075"/>
          <c:h val="0.6367540359497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участников, не преодолевших порог минимального количества баллов,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0474595185369253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B4-4FDC-AADE-6FE8AD22A567}"/>
                </c:ext>
              </c:extLst>
            </c:dLbl>
            <c:dLbl>
              <c:idx val="1"/>
              <c:layout>
                <c:manualLayout>
                  <c:x val="-0.00593244004994630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B4-4FDC-AADE-6FE8AD22A56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5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5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Лист1!$A$2:$A$12</c:f>
              <c:strCache>
                <c:ptCount val="11"/>
                <c:pt idx="0">
                  <c:v>Русский язык </c:v>
                </c:pt>
                <c:pt idx="1">
                  <c:v>Математика (П)</c:v>
                </c:pt>
                <c:pt idx="2">
                  <c:v>Математика (Б)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 </c:v>
                </c:pt>
                <c:pt idx="9">
                  <c:v>Литература</c:v>
                </c:pt>
                <c:pt idx="10">
                  <c:v>Обществознание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0.8</c:v>
                </c:pt>
                <c:pt idx="1">
                  <c:v>1.2</c:v>
                </c:pt>
                <c:pt idx="2">
                  <c:v>4.4</c:v>
                </c:pt>
                <c:pt idx="3">
                  <c:v>31.5</c:v>
                </c:pt>
                <c:pt idx="4">
                  <c:v>21</c:v>
                </c:pt>
                <c:pt idx="5">
                  <c:v>23</c:v>
                </c:pt>
                <c:pt idx="6">
                  <c:v>4.5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14.3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D0B4-4FDC-AADE-6FE8AD22A5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участников, сдавших экзамен по предмету с результатом 81 и более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071189277805387974"/>
                  <c:y val="0.007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B4-4FDC-AADE-6FE8AD22A56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5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5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Лист1!$A$2:$A$12</c:f>
              <c:strCache>
                <c:ptCount val="11"/>
                <c:pt idx="0">
                  <c:v>Русский язык </c:v>
                </c:pt>
                <c:pt idx="1">
                  <c:v>Математика (П)</c:v>
                </c:pt>
                <c:pt idx="2">
                  <c:v>Математика (Б)</c:v>
                </c:pt>
                <c:pt idx="3">
                  <c:v>Химия</c:v>
                </c:pt>
                <c:pt idx="4">
                  <c:v>Информатика</c:v>
                </c:pt>
                <c:pt idx="5">
                  <c:v>Биология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Английский язык </c:v>
                </c:pt>
                <c:pt idx="9">
                  <c:v>Литература</c:v>
                </c:pt>
                <c:pt idx="10">
                  <c:v>Обществознание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16.7</c:v>
                </c:pt>
                <c:pt idx="1">
                  <c:v>0.600000000000001</c:v>
                </c:pt>
                <c:pt idx="2">
                  <c:v>33</c:v>
                </c:pt>
                <c:pt idx="3">
                  <c:v>24</c:v>
                </c:pt>
                <c:pt idx="4">
                  <c:v>4.2</c:v>
                </c:pt>
                <c:pt idx="5">
                  <c:v>7.6</c:v>
                </c:pt>
                <c:pt idx="6">
                  <c:v>16</c:v>
                </c:pt>
                <c:pt idx="7">
                  <c:v>16</c:v>
                </c:pt>
                <c:pt idx="8">
                  <c:v>48.5</c:v>
                </c:pt>
                <c:pt idx="9">
                  <c:v>16</c:v>
                </c:pt>
                <c:pt idx="10">
                  <c:v>4.5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4-D0B4-4FDC-AADE-6FE8AD22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50344320"/>
        <c:axId val="50345856"/>
        <c:axId val="0"/>
      </c:bar3DChart>
      <c:catAx>
        <c:axId val="50344320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5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5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50345856"/>
        <c:crosses val="autoZero"/>
        <c:auto val="0"/>
        <c:lblAlgn val="ctr"/>
        <c:lblOffset/>
        <c:noMultiLvlLbl val="0"/>
      </c:catAx>
      <c:valAx>
        <c:axId val="5034585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5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5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503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5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5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500" baseline="0" smtId="4294967295"/>
      </a:pPr>
      <a:endParaRPr sz="1500" baseline="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006472885608673"/>
          <c:y val="0.060615047812461853"/>
          <c:w val="0.9240761399269104"/>
          <c:h val="0.45696002244949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010416666977107525"/>
                  <c:y val="0.02450980432331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DD-49B7-8694-D84E166837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Лист2!$C$7:$C$17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 </c:v>
                </c:pt>
                <c:pt idx="3">
                  <c:v>География</c:v>
                </c:pt>
                <c:pt idx="4">
                  <c:v>Математика профильная</c:v>
                </c:pt>
                <c:pt idx="5">
                  <c:v>Физика </c:v>
                </c:pt>
                <c:pt idx="6">
                  <c:v>Химия</c:v>
                </c:pt>
                <c:pt idx="7">
                  <c:v>Обществознание </c:v>
                </c:pt>
                <c:pt idx="8">
                  <c:v>Биология </c:v>
                </c:pt>
                <c:pt idx="9">
                  <c:v>Иностранные языки</c:v>
                </c:pt>
                <c:pt idx="10">
                  <c:v>Информатика и ИКТ</c:v>
                </c:pt>
              </c:strCache>
            </c:strRef>
          </c:cat>
          <c:val>
            <c:numRef>
              <c:f>Лист2!#ССЫЛКА!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8E-40DE-8EE9-26E3407A2B66}"/>
            </c:ext>
          </c:extLst>
        </c:ser>
        <c:ser>
          <c:idx val="1"/>
          <c:order val="1"/>
          <c:tx>
            <c:strRef>
              <c:f>Лист2!$D$6:$D$6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59724566526710987"/>
                  <c:y val="-0.0083756754174828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DD-49B7-8694-D84E166837AF}"/>
                </c:ext>
              </c:extLst>
            </c:dLbl>
            <c:dLbl>
              <c:idx val="3"/>
              <c:layout>
                <c:manualLayout>
                  <c:x val="-0.0059724566526710987"/>
                  <c:y val="0.011167567223310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DD-49B7-8694-D84E166837A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layout>
                <c:manualLayout>
                  <c:x val="-0.010750421322882175"/>
                  <c:y val="2.559204501882706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DD-49B7-8694-D84E166837AF}"/>
                </c:ext>
              </c:extLst>
            </c:dLbl>
            <c:dLbl>
              <c:idx val="6"/>
              <c:layout>
                <c:manualLayout>
                  <c:x val="-0.0071669477038085461"/>
                  <c:y val="0.0055837836116552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DD-49B7-8694-D84E166837AF}"/>
                </c:ext>
              </c:extLst>
            </c:dLbl>
            <c:dLbl>
              <c:idx val="7"/>
              <c:layout>
                <c:manualLayout>
                  <c:x val="-0.010750421322882175"/>
                  <c:y val="0.013959459029138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DD-49B7-8694-D84E166837AF}"/>
                </c:ext>
              </c:extLst>
            </c:dLbl>
            <c:dLbl>
              <c:idx val="8"/>
              <c:layout>
                <c:manualLayout>
                  <c:x val="-0.013139404356479645"/>
                  <c:y val="0.011167567223310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DD-49B7-8694-D84E166837AF}"/>
                </c:ext>
              </c:extLst>
            </c:dLbl>
            <c:dLbl>
              <c:idx val="9"/>
              <c:layout>
                <c:manualLayout>
                  <c:x val="-0.020306352525949478"/>
                  <c:y val="0.0027918918058276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DD-49B7-8694-D84E166837AF}"/>
                </c:ext>
              </c:extLst>
            </c:dLbl>
            <c:dLbl>
              <c:idx val="10"/>
              <c:layout>
                <c:manualLayout>
                  <c:x val="-0.002081963699311018"/>
                  <c:y val="0.003059581154957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DD-49B7-8694-D84E166837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Лист2!$C$7:$C$17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 </c:v>
                </c:pt>
                <c:pt idx="3">
                  <c:v>География</c:v>
                </c:pt>
                <c:pt idx="4">
                  <c:v>Математика профильная</c:v>
                </c:pt>
                <c:pt idx="5">
                  <c:v>Физика </c:v>
                </c:pt>
                <c:pt idx="6">
                  <c:v>Химия</c:v>
                </c:pt>
                <c:pt idx="7">
                  <c:v>Обществознание </c:v>
                </c:pt>
                <c:pt idx="8">
                  <c:v>Биология </c:v>
                </c:pt>
                <c:pt idx="9">
                  <c:v>Иностранные языки</c:v>
                </c:pt>
                <c:pt idx="10">
                  <c:v>Информатика и ИКТ</c:v>
                </c:pt>
              </c:strCache>
            </c:strRef>
          </c:cat>
          <c:val>
            <c:numRef>
              <c:f>Лист2!$D$7:$D$17</c:f>
              <c:numCache>
                <c:formatCode>General</c:formatCode>
                <c:ptCount val="11"/>
                <c:pt idx="0">
                  <c:v>66</c:v>
                </c:pt>
                <c:pt idx="1">
                  <c:v>67.3</c:v>
                </c:pt>
                <c:pt idx="2">
                  <c:v>55</c:v>
                </c:pt>
                <c:pt idx="3">
                  <c:v>54.5</c:v>
                </c:pt>
                <c:pt idx="4">
                  <c:v>50.5</c:v>
                </c:pt>
                <c:pt idx="5">
                  <c:v>47.3</c:v>
                </c:pt>
                <c:pt idx="6">
                  <c:v>50</c:v>
                </c:pt>
                <c:pt idx="7">
                  <c:v>53.5</c:v>
                </c:pt>
                <c:pt idx="8">
                  <c:v>49.5</c:v>
                </c:pt>
                <c:pt idx="9">
                  <c:v>63.3</c:v>
                </c:pt>
                <c:pt idx="10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F8E-40DE-8EE9-26E3407A2B66}"/>
            </c:ext>
          </c:extLst>
        </c:ser>
        <c:ser>
          <c:idx val="2"/>
          <c:order val="2"/>
          <c:tx>
            <c:strRef>
              <c:f>Лист2!$E$6:$E$6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14880727976560593"/>
                  <c:y val="0.0083754556253552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DD-49B7-8694-D84E166837AF}"/>
                </c:ext>
              </c:extLst>
            </c:dLbl>
            <c:dLbl>
              <c:idx val="1"/>
              <c:layout>
                <c:manualLayout>
                  <c:x val="0.022695334628224373"/>
                  <c:y val="0.022335134446620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EDD-49B7-8694-D84E166837AF}"/>
                </c:ext>
              </c:extLst>
            </c:dLbl>
            <c:dLbl>
              <c:idx val="2"/>
              <c:layout>
                <c:manualLayout>
                  <c:x val="0.011023838073015213"/>
                  <c:y val="0.013691700994968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EDD-49B7-8694-D84E166837AF}"/>
                </c:ext>
              </c:extLst>
            </c:dLbl>
            <c:dLbl>
              <c:idx val="3"/>
              <c:layout>
                <c:manualLayout>
                  <c:x val="0.014333895407617092"/>
                  <c:y val="-0.0027918918058276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EDD-49B7-8694-D84E166837AF}"/>
                </c:ext>
              </c:extLst>
            </c:dLbl>
            <c:dLbl>
              <c:idx val="4"/>
              <c:layout>
                <c:manualLayout>
                  <c:x val="0.0071669477038085461"/>
                  <c:y val="0.016751350834965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EDD-49B7-8694-D84E166837AF}"/>
                </c:ext>
              </c:extLst>
            </c:dLbl>
            <c:dLbl>
              <c:idx val="5"/>
              <c:layout>
                <c:manualLayout>
                  <c:x val="0.011944913305342197"/>
                  <c:y val="0.011167567223310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EDD-49B7-8694-D84E166837AF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layout>
                <c:manualLayout>
                  <c:x val="0.007166947703808546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EDD-49B7-8694-D84E166837AF}"/>
                </c:ext>
              </c:extLst>
            </c:dLbl>
            <c:dLbl>
              <c:idx val="8"/>
              <c:layout>
                <c:manualLayout>
                  <c:x val="0.0095559302717447281"/>
                  <c:y val="-0.0083756754174828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EDD-49B7-8694-D84E166837AF}"/>
                </c:ext>
              </c:extLst>
            </c:dLbl>
            <c:dLbl>
              <c:idx val="9"/>
              <c:layout>
                <c:manualLayout>
                  <c:x val="0.012491783127188683"/>
                  <c:y val="0.0061191623099148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EDD-49B7-8694-D84E166837AF}"/>
                </c:ext>
              </c:extLst>
            </c:dLbl>
            <c:dLbl>
              <c:idx val="10"/>
              <c:layout>
                <c:manualLayout>
                  <c:x val="0.020819637924432755"/>
                  <c:y val="-0.0030595811549574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EDD-49B7-8694-D84E166837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Лист2!$C$7:$C$17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 </c:v>
                </c:pt>
                <c:pt idx="3">
                  <c:v>География</c:v>
                </c:pt>
                <c:pt idx="4">
                  <c:v>Математика профильная</c:v>
                </c:pt>
                <c:pt idx="5">
                  <c:v>Физика </c:v>
                </c:pt>
                <c:pt idx="6">
                  <c:v>Химия</c:v>
                </c:pt>
                <c:pt idx="7">
                  <c:v>Обществознание </c:v>
                </c:pt>
                <c:pt idx="8">
                  <c:v>Биология </c:v>
                </c:pt>
                <c:pt idx="9">
                  <c:v>Иностранные языки</c:v>
                </c:pt>
                <c:pt idx="10">
                  <c:v>Информатика и ИКТ</c:v>
                </c:pt>
              </c:strCache>
            </c:strRef>
          </c:cat>
          <c:val>
            <c:numRef>
              <c:f>Лист2!$E$7:$E$17</c:f>
              <c:numCache>
                <c:formatCode>General</c:formatCode>
                <c:ptCount val="11"/>
                <c:pt idx="0">
                  <c:v>63.3</c:v>
                </c:pt>
                <c:pt idx="1">
                  <c:v>67.4</c:v>
                </c:pt>
                <c:pt idx="2">
                  <c:v>54.5</c:v>
                </c:pt>
                <c:pt idx="3">
                  <c:v>60</c:v>
                </c:pt>
                <c:pt idx="4">
                  <c:v>46</c:v>
                </c:pt>
                <c:pt idx="5">
                  <c:v>51</c:v>
                </c:pt>
                <c:pt idx="6">
                  <c:v>56.6</c:v>
                </c:pt>
                <c:pt idx="7">
                  <c:v>56</c:v>
                </c:pt>
                <c:pt idx="8">
                  <c:v>50.7</c:v>
                </c:pt>
                <c:pt idx="9">
                  <c:v>71.2</c:v>
                </c:pt>
                <c:pt idx="10">
                  <c:v>46.1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F8E-40DE-8EE9-26E3407A2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20169600"/>
        <c:axId val="120171136"/>
      </c:barChart>
      <c:catAx>
        <c:axId val="12016960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0171136"/>
        <c:crosses val="autoZero"/>
        <c:auto val="0"/>
        <c:lblAlgn val="ctr"/>
        <c:lblOffset/>
        <c:noMultiLvlLbl val="0"/>
      </c:catAx>
      <c:valAx>
        <c:axId val="1201711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ru-RU"/>
          </a:p>
        </c:txPr>
        <c:crossAx val="12016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 2020-21 УЧ.ГОД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0420634970068931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3E-4CA6-9DC2-668800D5F89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070703206583857536"/>
                  <c:y val="0.0830687806010246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E-4CA6-9DC2-668800D5F89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ЧГ 4</c:v>
                </c:pt>
                <c:pt idx="1">
                  <c:v>ЧГ6</c:v>
                </c:pt>
                <c:pt idx="2">
                  <c:v>МГ7</c:v>
                </c:pt>
                <c:pt idx="3">
                  <c:v>ЕНГ8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53</c:v>
                </c:pt>
                <c:pt idx="2">
                  <c:v>36.18</c:v>
                </c:pt>
                <c:pt idx="3">
                  <c:v>32.78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3E-4CA6-9DC2-668800D5F8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 2021-22 УЧ.ГОД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24516209959983826"/>
                  <c:y val="-0.0280423313379287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3E-4CA6-9DC2-668800D5F89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12040548026561737"/>
                  <c:y val="-0.0240082088857889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3E-4CA6-9DC2-668800D5F891}"/>
                </c:ext>
              </c:extLst>
            </c:dLbl>
            <c:dLbl>
              <c:idx val="3"/>
              <c:layout>
                <c:manualLayout>
                  <c:x val="0.0024516209959983826"/>
                  <c:y val="0.0210317485034465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3E-4CA6-9DC2-668800D5F8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ЧГ 4</c:v>
                </c:pt>
                <c:pt idx="1">
                  <c:v>ЧГ6</c:v>
                </c:pt>
                <c:pt idx="2">
                  <c:v>МГ7</c:v>
                </c:pt>
                <c:pt idx="3">
                  <c:v>ЕНГ8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61.5</c:v>
                </c:pt>
                <c:pt idx="1">
                  <c:v>62.8</c:v>
                </c:pt>
                <c:pt idx="2">
                  <c:v>33</c:v>
                </c:pt>
                <c:pt idx="3">
                  <c:v>52.74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3E-4CA6-9DC2-668800D5F8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 2021-22 УЧ.ГОД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0630952417850494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3E-4CA6-9DC2-668800D5F89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Лист1!$A$2:$A$5</c:f>
              <c:strCache>
                <c:ptCount val="4"/>
                <c:pt idx="0">
                  <c:v>ЧГ 4</c:v>
                </c:pt>
                <c:pt idx="1">
                  <c:v>ЧГ6</c:v>
                </c:pt>
                <c:pt idx="2">
                  <c:v>МГ7</c:v>
                </c:pt>
                <c:pt idx="3">
                  <c:v>ЕНГ8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55</c:v>
                </c:pt>
                <c:pt idx="1">
                  <c:v>52.13</c:v>
                </c:pt>
                <c:pt idx="2">
                  <c:v>23.72</c:v>
                </c:pt>
                <c:pt idx="3">
                  <c:v>42.89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3E-4CA6-9DC2-668800D5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26588032"/>
        <c:axId val="126589568"/>
      </c:barChart>
      <c:catAx>
        <c:axId val="126588032"/>
        <c:scaling>
          <c:orientation/>
        </c:scaling>
        <c:delete val="0"/>
        <c:axPos val="b"/>
        <c:numFmt formatCode="General" sourceLinked="1"/>
        <c:majorTickMark val="none"/>
        <c:minorTickMark val="none"/>
        <c:crossAx val="126589568"/>
        <c:crosses val="autoZero"/>
        <c:auto val="0"/>
        <c:lblAlgn val="ctr"/>
        <c:lblOffset/>
        <c:noMultiLvlLbl val="0"/>
      </c:catAx>
      <c:valAx>
        <c:axId val="126589568"/>
        <c:scaling>
          <c:orientation/>
        </c:scaling>
        <c:delete val="0"/>
        <c:axPos val="l"/>
        <c:majorGridlines/>
        <c:numFmt formatCode="General" sourceLinked="1"/>
        <c:majorTickMark val="none"/>
        <c:minorTickMark val="none"/>
        <c:spPr>
          <a:ln w="6351">
            <a:noFill/>
          </a:ln>
        </c:spPr>
        <c:crossAx val="126588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p>
      <a:pPr>
        <a:defRPr sz="1800" baseline="0" smtId="4294967295"/>
      </a:pPr>
      <a:endParaRPr sz="1800" baseline="0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5550541281700134"/>
          <c:y val="0.030531363561749458"/>
          <c:w val="0.67041641473770142"/>
          <c:h val="0.715187668800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 2020-21 уч.год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11944913305342197"/>
                  <c:y val="0.027887135744094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88-41BF-96D6-EAA205C0623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15528387390077114"/>
                  <c:y val="-2.55629133720141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88-41BF-96D6-EAA205C062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Общее понимание текста</c:v>
                </c:pt>
                <c:pt idx="1">
                  <c:v>Глубокое и детальное понимание текста</c:v>
                </c:pt>
                <c:pt idx="2">
                  <c:v>Использование информации из текста для различных целей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0.7194</c:v>
                </c:pt>
                <c:pt idx="1">
                  <c:v>0.6361</c:v>
                </c:pt>
                <c:pt idx="2">
                  <c:v>0.4993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88-41BF-96D6-EAA205C062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 2021-22 уч.год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55839329934185E-17"/>
                  <c:y val="-0.061111133545637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88-41BF-96D6-EAA205C06234}"/>
                </c:ext>
              </c:extLst>
            </c:dLbl>
            <c:dLbl>
              <c:idx val="1"/>
              <c:layout>
                <c:manualLayout>
                  <c:x val="0.013931812718510628"/>
                  <c:y val="0.015544553287327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88-41BF-96D6-EAA205C06234}"/>
                </c:ext>
              </c:extLst>
            </c:dLbl>
            <c:dLbl>
              <c:idx val="2"/>
              <c:layout>
                <c:manualLayout>
                  <c:x val="0.031447101384401321"/>
                  <c:y val="0.0035629658959805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88-41BF-96D6-EAA205C062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Общее понимание текста</c:v>
                </c:pt>
                <c:pt idx="1">
                  <c:v>Глубокое и детальное понимание текста</c:v>
                </c:pt>
                <c:pt idx="2">
                  <c:v>Использование информации из текста для различных целей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0.7577</c:v>
                </c:pt>
                <c:pt idx="1">
                  <c:v>0.5265</c:v>
                </c:pt>
                <c:pt idx="2">
                  <c:v>0.5387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88-41BF-96D6-EAA205C0623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 2021-22 уч.год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17917370423674583"/>
                  <c:y val="0.011154854670166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88-41BF-96D6-EAA205C06234}"/>
                </c:ext>
              </c:extLst>
            </c:dLbl>
            <c:dLbl>
              <c:idx val="1"/>
              <c:layout>
                <c:manualLayout>
                  <c:x val="0.019111860543489456"/>
                  <c:y val="0.024857759475708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88-41BF-96D6-EAA205C06234}"/>
                </c:ext>
              </c:extLst>
            </c:dLbl>
            <c:dLbl>
              <c:idx val="2"/>
              <c:layout>
                <c:manualLayout>
                  <c:x val="0.005972456652671098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88-41BF-96D6-EAA205C062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Общее понимание текста</c:v>
                </c:pt>
                <c:pt idx="1">
                  <c:v>Глубокое и детальное понимание текста</c:v>
                </c:pt>
                <c:pt idx="2">
                  <c:v>Использование информации из текста для различных целей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0.6963</c:v>
                </c:pt>
                <c:pt idx="1">
                  <c:v>0.4494</c:v>
                </c:pt>
                <c:pt idx="2">
                  <c:v>0.3731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88-41BF-96D6-EAA205C06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26307328"/>
        <c:axId val="126437248"/>
      </c:barChart>
      <c:catAx>
        <c:axId val="126307328"/>
        <c:scaling>
          <c:orientation/>
        </c:scaling>
        <c:delete val="0"/>
        <c:axPos val="b"/>
        <c:numFmt formatCode="General" sourceLinked="0"/>
        <c:majorTickMark val="none"/>
        <c:minorTickMark val="none"/>
        <c:crossAx val="126437248"/>
        <c:crosses val="autoZero"/>
        <c:auto val="0"/>
        <c:lblAlgn val="ctr"/>
        <c:lblOffset/>
        <c:noMultiLvlLbl val="0"/>
      </c:catAx>
      <c:valAx>
        <c:axId val="126437248"/>
        <c:scaling>
          <c:orientation/>
        </c:scaling>
        <c:delete val="0"/>
        <c:axPos val="l"/>
        <c:majorGridlines/>
        <c:numFmt formatCode="0.00%" sourceLinked="1"/>
        <c:majorTickMark val="out"/>
        <c:minorTickMark val="none"/>
        <c:crossAx val="126307328"/>
        <c:crosses val="autoZero"/>
        <c:crossBetween val="between"/>
      </c:valAx>
    </c:plotArea>
    <c:legend>
      <c:legendPos/>
      <c:layout>
        <c:manualLayout>
          <c:xMode val="edge"/>
          <c:yMode val="edge"/>
          <c:x val="0.7483559250831604"/>
          <c:y val="0.39560845494270325"/>
          <c:w val="0.24686607718467712"/>
          <c:h val="0.42651978135108948"/>
        </c:manualLayout>
      </c:layout>
      <c:overlay val="0"/>
    </c:legend>
    <c:plotVisOnly val="1"/>
    <c:dispBlanksAs val="gap"/>
    <c:showDLblsOverMax val="0"/>
  </c:chart>
  <c:txPr>
    <a:bodyPr/>
    <a:p>
      <a:pPr>
        <a:defRPr sz="1800" baseline="0" smtId="4294967295"/>
      </a:pPr>
      <a:endParaRPr sz="1800" baseline="0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общее понимание текста</c:v>
                </c:pt>
                <c:pt idx="1">
                  <c:v>глубокое и детальное понимание</c:v>
                </c:pt>
                <c:pt idx="2">
                  <c:v>осмысление и оценка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0.5317</c:v>
                </c:pt>
                <c:pt idx="1">
                  <c:v>0.3565</c:v>
                </c:pt>
                <c:pt idx="2">
                  <c:v>0.2796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E-442B-B797-255C7C14E5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общее понимание текста</c:v>
                </c:pt>
                <c:pt idx="1">
                  <c:v>глубокое и детальное понимание</c:v>
                </c:pt>
                <c:pt idx="2">
                  <c:v>осмысление и оценка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0.628</c:v>
                </c:pt>
                <c:pt idx="1">
                  <c:v>0.477</c:v>
                </c:pt>
                <c:pt idx="2">
                  <c:v>0.449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E-442B-B797-255C7C14E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26483456"/>
        <c:axId val="126644992"/>
      </c:barChart>
      <c:catAx>
        <c:axId val="126483456"/>
        <c:scaling>
          <c:orientation/>
        </c:scaling>
        <c:delete val="0"/>
        <c:axPos val="b"/>
        <c:numFmt formatCode="General" sourceLinked="1"/>
        <c:majorTickMark val="none"/>
        <c:minorTickMark val="none"/>
        <c:crossAx val="126644992"/>
        <c:crosses val="autoZero"/>
        <c:auto val="0"/>
        <c:lblAlgn val="ctr"/>
        <c:lblOffset/>
        <c:noMultiLvlLbl val="0"/>
      </c:catAx>
      <c:valAx>
        <c:axId val="126644992"/>
        <c:scaling>
          <c:orientation/>
        </c:scaling>
        <c:delete val="0"/>
        <c:axPos val="l"/>
        <c:majorGridlines/>
        <c:numFmt formatCode="0.00%" sourceLinked="1"/>
        <c:majorTickMark val="out"/>
        <c:minorTickMark val="none"/>
        <c:crossAx val="126483456"/>
        <c:crosses val="autoZero"/>
        <c:crossBetween val="between"/>
      </c:valAx>
    </c:plotArea>
    <c:legend>
      <c:legendPos/>
      <c:overlay val="0"/>
    </c:legend>
    <c:plotVisOnly val="1"/>
    <c:dispBlanksAs val="gap"/>
    <c:showDLblsOverMax val="0"/>
  </c:chart>
  <c:txPr>
    <a:bodyPr/>
    <a:p>
      <a:pPr>
        <a:defRPr sz="1800" baseline="0" smtId="4294967295"/>
      </a:pPr>
      <a:endParaRPr sz="1800" baseline="0" smtId="4294967295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 2020-21 уч.год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Описание и объяснение</c:v>
                </c:pt>
                <c:pt idx="1">
                  <c:v>Распознавание и применение</c:v>
                </c:pt>
                <c:pt idx="2">
                  <c:v>Интерпретация и использование доказательств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0.327300000000001</c:v>
                </c:pt>
                <c:pt idx="1">
                  <c:v>0.3787</c:v>
                </c:pt>
                <c:pt idx="2">
                  <c:v>0.353800000000001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1-4ED2-A017-1A0828E359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Город 2021-22 уч.год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Описание и объяснение</c:v>
                </c:pt>
                <c:pt idx="1">
                  <c:v>Распознавание и применение</c:v>
                </c:pt>
                <c:pt idx="2">
                  <c:v>Интерпретация и использование доказательств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0.663000000000002</c:v>
                </c:pt>
                <c:pt idx="1">
                  <c:v>0.507</c:v>
                </c:pt>
                <c:pt idx="2">
                  <c:v>0.512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C1-4ED2-A017-1A0828E359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Регион 2021-22 уч.год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"/>
                  <c:y val="0.0422944016754627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C1-4ED2-A017-1A0828E359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Лист1!$A$2:$A$4</c:f>
              <c:strCache>
                <c:ptCount val="3"/>
                <c:pt idx="0">
                  <c:v>Описание и объяснение</c:v>
                </c:pt>
                <c:pt idx="1">
                  <c:v>Распознавание и применение</c:v>
                </c:pt>
                <c:pt idx="2">
                  <c:v>Интерпретация и использование доказательств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0.488</c:v>
                </c:pt>
                <c:pt idx="1">
                  <c:v>0.3405</c:v>
                </c:pt>
                <c:pt idx="2">
                  <c:v>0.4816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1-4ED2-A017-1A0828E35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26766464"/>
        <c:axId val="126485632"/>
      </c:barChart>
      <c:catAx>
        <c:axId val="126766464"/>
        <c:scaling>
          <c:orientation/>
        </c:scaling>
        <c:delete val="0"/>
        <c:axPos val="b"/>
        <c:numFmt formatCode="General" sourceLinked="1"/>
        <c:majorTickMark val="out"/>
        <c:minorTickMark val="none"/>
        <c:crossAx val="126485632"/>
        <c:crosses val="autoZero"/>
        <c:auto val="0"/>
        <c:lblAlgn val="ctr"/>
        <c:lblOffset/>
        <c:noMultiLvlLbl val="0"/>
      </c:catAx>
      <c:valAx>
        <c:axId val="126485632"/>
        <c:scaling>
          <c:orientation/>
        </c:scaling>
        <c:delete val="0"/>
        <c:axPos val="l"/>
        <c:majorGridlines/>
        <c:numFmt formatCode="0.00%" sourceLinked="1"/>
        <c:majorTickMark val="out"/>
        <c:minorTickMark val="none"/>
        <c:crossAx val="126766464"/>
        <c:crosses val="autoZero"/>
        <c:crossBetween val="between"/>
      </c:valAx>
      <c:spPr>
        <a:scene3d>
          <a:camera prst="orthographicFront"/>
          <a:lightRig rig="threePt" dir="t"/>
        </a:scene3d>
        <a:sp3d prstMaterial="dkEdge"/>
      </c:spPr>
    </c:plotArea>
    <c:legend>
      <c:legendPos/>
      <c:overlay val="0"/>
    </c:legend>
    <c:plotVisOnly val="1"/>
    <c:dispBlanksAs val="gap"/>
    <c:showDLblsOverMax val="0"/>
  </c:chart>
  <c:txPr>
    <a:bodyPr/>
    <a:p>
      <a:pPr>
        <a:defRPr sz="1800" baseline="0" smtId="4294967295"/>
      </a:pPr>
      <a:endParaRPr sz="1800" baseline="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C5D33-9A52-4822-AB5D-7A2B5AC1FB8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67D19-2368-4D23-A829-4C62E25E9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1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chemeClr val="dk1"/>
                </a:solidFill>
              </a:rPr>
              <a:pPr algn="r">
                <a:buSzPct val="25000"/>
              </a:pPr>
              <a:t>4</a:t>
            </a:fld>
            <a:endParaRPr lang="ru-RU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</a:xfrm>
      </p:grpSpPr>
      <p:sp>
        <p:nvSpPr>
          <p:cNvPr id="1034" name="Google Shape;103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5" name="Google Shape;103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36" name="Google Shape;1036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</a:xfrm>
      </p:grpSpPr>
      <p:sp>
        <p:nvSpPr>
          <p:cNvPr id="1431" name="Google Shape;1431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2" name="Google Shape;1432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433" name="Google Shape;1433;p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01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67D19-2368-4D23-A829-4C62E25E9102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3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67D19-2368-4D23-A829-4C62E25E9102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02921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8A31-6CAA-4603-9670-CBA6AF977621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E8FE-D781-48B3-A944-97BE1EE4D0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0.pn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97.png" /><Relationship Id="rId4" Type="http://schemas.openxmlformats.org/officeDocument/2006/relationships/hyperlink" Target="http://uomotygino.ru/individualnyy-obrazovatelnyy-marshrut-pedagoga-iom" TargetMode="Externa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3.png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3.png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98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25.png" /><Relationship Id="rId6" Type="http://schemas.openxmlformats.org/officeDocument/2006/relationships/image" Target="../media/image26.png" /><Relationship Id="rId7" Type="http://schemas.openxmlformats.org/officeDocument/2006/relationships/image" Target="../media/image27.png" /><Relationship Id="rId8" Type="http://schemas.openxmlformats.org/officeDocument/2006/relationships/image" Target="../media/image2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0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9.jpeg" /><Relationship Id="rId5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tiff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9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0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1.jpeg" /><Relationship Id="rId4" Type="http://schemas.openxmlformats.org/officeDocument/2006/relationships/image" Target="../media/image35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5.jpeg" /><Relationship Id="rId4" Type="http://schemas.openxmlformats.org/officeDocument/2006/relationships/image" Target="../media/image46.jpeg" /><Relationship Id="rId5" Type="http://schemas.openxmlformats.org/officeDocument/2006/relationships/image" Target="../media/image47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8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9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jpeg" /><Relationship Id="rId4" Type="http://schemas.openxmlformats.org/officeDocument/2006/relationships/image" Target="../media/image14.png" /><Relationship Id="rId5" Type="http://schemas.openxmlformats.org/officeDocument/2006/relationships/image" Target="../media/image50.jpeg" /><Relationship Id="rId6" Type="http://schemas.openxmlformats.org/officeDocument/2006/relationships/image" Target="../media/image51.jpeg" /><Relationship Id="rId7" Type="http://schemas.openxmlformats.org/officeDocument/2006/relationships/image" Target="../media/image52.jpeg" /><Relationship Id="rId8" Type="http://schemas.openxmlformats.org/officeDocument/2006/relationships/image" Target="../media/image53.jpeg" /><Relationship Id="rId9" Type="http://schemas.openxmlformats.org/officeDocument/2006/relationships/image" Target="../media/image5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5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5.png" /><Relationship Id="rId4" Type="http://schemas.microsoft.com/office/2007/relationships/hdphoto" Target="../media/image56.wdp" /><Relationship Id="rId5" Type="http://schemas.openxmlformats.org/officeDocument/2006/relationships/image" Target="../media/image57.jpeg" /><Relationship Id="rId6" Type="http://schemas.openxmlformats.org/officeDocument/2006/relationships/image" Target="../media/image58.jpeg" /><Relationship Id="rId7" Type="http://schemas.openxmlformats.org/officeDocument/2006/relationships/image" Target="../media/image59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0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1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2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4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1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2.jpeg" /><Relationship Id="rId4" Type="http://schemas.openxmlformats.org/officeDocument/2006/relationships/image" Target="../media/image63.png" /><Relationship Id="rId5" Type="http://schemas.openxmlformats.org/officeDocument/2006/relationships/image" Target="../media/image64.pn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5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6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5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5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7.png" /><Relationship Id="rId4" Type="http://schemas.openxmlformats.org/officeDocument/2006/relationships/image" Target="../media/image68.png" /><Relationship Id="rId5" Type="http://schemas.openxmlformats.org/officeDocument/2006/relationships/image" Target="../media/image69.png" /><Relationship Id="rId6" Type="http://schemas.openxmlformats.org/officeDocument/2006/relationships/image" Target="../media/image70.png" /><Relationship Id="rId7" Type="http://schemas.openxmlformats.org/officeDocument/2006/relationships/image" Target="../media/image71.png" /><Relationship Id="rId8" Type="http://schemas.openxmlformats.org/officeDocument/2006/relationships/image" Target="../media/image72.pn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3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4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5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6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7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7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8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19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20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chart" Target="../charts/chart21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Relationship Id="rId7" Type="http://schemas.openxmlformats.org/officeDocument/2006/relationships/image" Target="../media/image12.png" /><Relationship Id="rId8" Type="http://schemas.openxmlformats.org/officeDocument/2006/relationships/image" Target="../media/image13.wmf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8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9.jpe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0.tiff" /><Relationship Id="rId4" Type="http://schemas.openxmlformats.org/officeDocument/2006/relationships/image" Target="../media/image81.png" /><Relationship Id="rId5" Type="http://schemas.openxmlformats.org/officeDocument/2006/relationships/image" Target="../media/image82.jpe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3.jpe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4.pn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Relationship Id="rId6" Type="http://schemas.openxmlformats.org/officeDocument/2006/relationships/image" Target="../media/image17.jpeg" /><Relationship Id="rId7" Type="http://schemas.openxmlformats.org/officeDocument/2006/relationships/image" Target="../media/image18.jpeg" /><Relationship Id="rId8" Type="http://schemas.openxmlformats.org/officeDocument/2006/relationships/image" Target="../media/image19.jpe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4.jpeg" /><Relationship Id="rId4" Type="http://schemas.openxmlformats.org/officeDocument/2006/relationships/image" Target="../media/image85.jpe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6.jpeg" /><Relationship Id="rId4" Type="http://schemas.openxmlformats.org/officeDocument/2006/relationships/image" Target="../media/image87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8.jpe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6.png" /><Relationship Id="rId2" Type="http://schemas.openxmlformats.org/officeDocument/2006/relationships/image" Target="../media/image1.jpeg" /><Relationship Id="rId3" Type="http://schemas.openxmlformats.org/officeDocument/2006/relationships/image" Target="../media/image89.png" /><Relationship Id="rId4" Type="http://schemas.openxmlformats.org/officeDocument/2006/relationships/image" Target="../media/image90.png" /><Relationship Id="rId5" Type="http://schemas.openxmlformats.org/officeDocument/2006/relationships/image" Target="../media/image91.png" /><Relationship Id="rId6" Type="http://schemas.openxmlformats.org/officeDocument/2006/relationships/image" Target="../media/image92.png" /><Relationship Id="rId7" Type="http://schemas.openxmlformats.org/officeDocument/2006/relationships/image" Target="../media/image93.png" /><Relationship Id="rId8" Type="http://schemas.openxmlformats.org/officeDocument/2006/relationships/image" Target="../media/image94.png" /><Relationship Id="rId9" Type="http://schemas.openxmlformats.org/officeDocument/2006/relationships/image" Target="../media/image95.pn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3.pn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3.png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3.png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E237BA-10FB-8B45-998A-372844BE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85750"/>
            <a:ext cx="1367591" cy="1088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914" y="2302126"/>
            <a:ext cx="9907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1B3181"/>
                </a:solidFill>
                <a:latin typeface="Arial" pitchFamily="34" charset="0"/>
                <a:ea typeface="+mj-ea"/>
                <a:cs typeface="Arial" pitchFamily="34" charset="0"/>
              </a:rPr>
              <a:t>«Управление ключевыми изменениями: </a:t>
            </a:r>
          </a:p>
          <a:p>
            <a:pPr algn="ctr"/>
            <a:r>
              <a:rPr lang="ru-RU" sz="3600" b="1">
                <a:solidFill>
                  <a:srgbClr val="1B3181"/>
                </a:solidFill>
                <a:latin typeface="Arial" pitchFamily="34" charset="0"/>
                <a:ea typeface="+mj-ea"/>
                <a:cs typeface="Arial" pitchFamily="34" charset="0"/>
              </a:rPr>
              <a:t>от государственной стратегии к муниципальной практике»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A9902D3-40C1-C145-9A85-960A2364FC08}"/>
              </a:ext>
            </a:extLst>
          </p:cNvPr>
          <p:cNvSpPr txBox="1"/>
          <p:nvPr/>
        </p:nvSpPr>
        <p:spPr>
          <a:xfrm>
            <a:off x="6183086" y="4695075"/>
            <a:ext cx="5362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КОЙНОВА ТАТЬЯНА НИКОЛАЕВНА</a:t>
            </a:r>
            <a:br>
              <a:rPr lang="ru-RU" sz="16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кандидат педагогических наук, </a:t>
            </a:r>
          </a:p>
          <a:p>
            <a:pPr algn="r"/>
            <a:r>
              <a:rPr lang="ru-RU" sz="160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руководитель управления образования</a:t>
            </a:r>
          </a:p>
          <a:p>
            <a:pPr algn="r"/>
            <a:endParaRPr lang="ru-RU" sz="160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FF25D-54DC-F740-8B48-BEEAE097C4F2}"/>
              </a:ext>
            </a:extLst>
          </p:cNvPr>
          <p:cNvSpPr txBox="1"/>
          <p:nvPr/>
        </p:nvSpPr>
        <p:spPr>
          <a:xfrm>
            <a:off x="1333232" y="414248"/>
            <a:ext cx="266932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>
                <a:solidFill>
                  <a:srgbClr val="1B3181"/>
                </a:solidFill>
              </a:rPr>
              <a:t>АВГУСТОВСКИЙ</a:t>
            </a:r>
            <a:br>
              <a:rPr lang="ru-RU" b="1">
                <a:solidFill>
                  <a:srgbClr val="1B3181"/>
                </a:solidFill>
              </a:rPr>
            </a:br>
            <a:r>
              <a:rPr lang="ru-RU" b="1">
                <a:solidFill>
                  <a:srgbClr val="1B3181"/>
                </a:solidFill>
              </a:rPr>
              <a:t>ПЕДАГОГИЧЕСКИЙ</a:t>
            </a:r>
            <a:br>
              <a:rPr lang="ru-RU" b="1">
                <a:solidFill>
                  <a:srgbClr val="1B3181"/>
                </a:solidFill>
              </a:rPr>
            </a:br>
            <a:r>
              <a:rPr lang="ru-RU" b="1">
                <a:solidFill>
                  <a:srgbClr val="1B3181"/>
                </a:solidFill>
              </a:rPr>
              <a:t>СОВЕТ </a:t>
            </a:r>
            <a:r>
              <a:rPr lang="ru-RU">
                <a:solidFill>
                  <a:srgbClr val="1B3181"/>
                </a:solidFill>
              </a:rPr>
              <a:t>/ 2022</a:t>
            </a:r>
          </a:p>
        </p:txBody>
      </p:sp>
    </p:spTree>
    <p:extLst>
      <p:ext uri="{BB962C8B-B14F-4D97-AF65-F5344CB8AC3E}">
        <p14:creationId xmlns:p14="http://schemas.microsoft.com/office/powerpoint/2010/main" val="166712203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1887"/>
          <a:stretch>
            <a:fillRect/>
          </a:stretch>
        </p:blipFill>
        <p:spPr bwMode="auto">
          <a:xfrm>
            <a:off x="0" y="0"/>
            <a:ext cx="12192000" cy="1242204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184B1D-2141-B685-0082-44A689A4F9C7}"/>
              </a:ext>
            </a:extLst>
          </p:cNvPr>
          <p:cNvSpPr/>
          <p:nvPr/>
        </p:nvSpPr>
        <p:spPr>
          <a:xfrm>
            <a:off x="5184233" y="1414854"/>
            <a:ext cx="1958484" cy="5443146"/>
          </a:xfrm>
          <a:prstGeom prst="rect">
            <a:avLst/>
          </a:prstGeom>
          <a:solidFill>
            <a:srgbClr val="01AAE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750FE5-3703-401D-A95F-F84583C2953E}"/>
              </a:ext>
            </a:extLst>
          </p:cNvPr>
          <p:cNvSpPr/>
          <p:nvPr/>
        </p:nvSpPr>
        <p:spPr>
          <a:xfrm>
            <a:off x="695324" y="164513"/>
            <a:ext cx="10837864" cy="1302034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rmAutofit/>
          </a:bodyPr>
          <a:lstStyle/>
          <a:p>
            <a:pPr algn="ctr" defTabSz="986855">
              <a:spcBef>
                <a:spcPct val="0"/>
              </a:spcBef>
              <a:defRPr/>
            </a:pPr>
            <a:r>
              <a:rPr lang="ru-RU" sz="2400" b="1" kern="1200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«ШКОЛА </a:t>
            </a:r>
            <a:r>
              <a:rPr lang="ru-RU" sz="2400" b="1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МИНПРОСВЕЩЕНИЯ РОССИИ»: </a:t>
            </a:r>
            <a:br>
              <a:rPr lang="ru-RU" sz="2400" b="1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«ЗНАНИЕ»</a:t>
            </a:r>
          </a:p>
          <a:p>
            <a:pPr algn="ctr" defTabSz="986855" hangingPunct="1">
              <a:spcBef>
                <a:spcPct val="0"/>
              </a:spcBef>
              <a:defRPr/>
            </a:pPr>
            <a:endParaRPr lang="ru-RU" sz="3600" b="1" kern="120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A1A13136-5D42-4641-9E9C-836B0EE50BAC}"/>
              </a:ext>
            </a:extLst>
          </p:cNvPr>
          <p:cNvSpPr txBox="1"/>
          <p:nvPr/>
        </p:nvSpPr>
        <p:spPr>
          <a:xfrm>
            <a:off x="691612" y="1577899"/>
            <a:ext cx="4823134" cy="19399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Критерии единого образовательного пространства</a:t>
            </a:r>
            <a:endParaRPr lang="ru-RU" sz="1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9529562A-43F2-4D35-89AB-69EAA4CFB0C9}"/>
              </a:ext>
            </a:extLst>
          </p:cNvPr>
          <p:cNvSpPr txBox="1"/>
          <p:nvPr/>
        </p:nvSpPr>
        <p:spPr>
          <a:xfrm>
            <a:off x="5308549" y="1635593"/>
            <a:ext cx="1828287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0" b="1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БАЗОВЫЙ</a:t>
            </a:r>
            <a:endParaRPr lang="ru-RU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50">
            <a:extLst>
              <a:ext uri="{FF2B5EF4-FFF2-40B4-BE49-F238E27FC236}">
                <a16:creationId xmlns:a16="http://schemas.microsoft.com/office/drawing/2014/main" id="{1E13A0AF-30FA-4CC3-9B8B-868DF8161D1C}"/>
              </a:ext>
            </a:extLst>
          </p:cNvPr>
          <p:cNvGrpSpPr/>
          <p:nvPr/>
        </p:nvGrpSpPr>
        <p:grpSpPr>
          <a:xfrm>
            <a:off x="489157" y="1843164"/>
            <a:ext cx="11269306" cy="154525"/>
            <a:chOff x="1047088" y="7559676"/>
            <a:chExt cx="17360900" cy="490053"/>
          </a:xfrm>
        </p:grpSpPr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AE046B8B-5A74-4CD1-8474-12473F038CE6}"/>
                </a:ext>
              </a:extLst>
            </p:cNvPr>
            <p:cNvSpPr/>
            <p:nvPr/>
          </p:nvSpPr>
          <p:spPr>
            <a:xfrm>
              <a:off x="1047088" y="7559676"/>
              <a:ext cx="17360900" cy="468000"/>
            </a:xfrm>
            <a:custGeom>
              <a:rect l="l" t="t" r="r" b="b"/>
              <a:pathLst>
                <a:path w="17360900" h="890269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35F01EB2-D2FD-4BF7-A9EF-6F14458C96A2}"/>
                </a:ext>
              </a:extLst>
            </p:cNvPr>
            <p:cNvSpPr txBox="1"/>
            <p:nvPr/>
          </p:nvSpPr>
          <p:spPr>
            <a:xfrm>
              <a:off x="1060451" y="7635874"/>
              <a:ext cx="17221202" cy="413855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object 20">
            <a:extLst>
              <a:ext uri="{FF2B5EF4-FFF2-40B4-BE49-F238E27FC236}">
                <a16:creationId xmlns:a16="http://schemas.microsoft.com/office/drawing/2014/main" id="{C02E15F9-D8FA-446B-88FF-98AA2D3143E5}"/>
              </a:ext>
            </a:extLst>
          </p:cNvPr>
          <p:cNvSpPr txBox="1"/>
          <p:nvPr/>
        </p:nvSpPr>
        <p:spPr>
          <a:xfrm>
            <a:off x="9817030" y="1635593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</a:pPr>
            <a:r>
              <a:rPr lang="ru-RU" sz="1000" b="1" spc="-27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ПОЛНЫЙ</a:t>
            </a:r>
            <a:endParaRPr lang="ru-RU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2BD39399-3CDA-4EFD-ADE7-703FCE85D55B}"/>
              </a:ext>
            </a:extLst>
          </p:cNvPr>
          <p:cNvSpPr txBox="1"/>
          <p:nvPr/>
        </p:nvSpPr>
        <p:spPr>
          <a:xfrm>
            <a:off x="7423644" y="1635593"/>
            <a:ext cx="2127482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0" b="1" spc="-24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СРЕДНИЙ</a:t>
            </a:r>
            <a:endParaRPr lang="ru-RU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55">
            <a:extLst>
              <a:ext uri="{FF2B5EF4-FFF2-40B4-BE49-F238E27FC236}">
                <a16:creationId xmlns:a16="http://schemas.microsoft.com/office/drawing/2014/main" id="{93AE8EBB-B32B-45A1-84E8-AD67B2329076}"/>
              </a:ext>
            </a:extLst>
          </p:cNvPr>
          <p:cNvGrpSpPr/>
          <p:nvPr/>
        </p:nvGrpSpPr>
        <p:grpSpPr>
          <a:xfrm>
            <a:off x="9821397" y="1473501"/>
            <a:ext cx="1659113" cy="123671"/>
            <a:chOff x="9465679" y="2607490"/>
            <a:chExt cx="2736000" cy="203942"/>
          </a:xfrm>
          <a:solidFill>
            <a:srgbClr val="7030A0"/>
          </a:solidFill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5569D82D-3893-415B-9FAC-596CB58760C6}"/>
                </a:ext>
              </a:extLst>
            </p:cNvPr>
            <p:cNvSpPr/>
            <p:nvPr/>
          </p:nvSpPr>
          <p:spPr>
            <a:xfrm>
              <a:off x="9465679" y="2811432"/>
              <a:ext cx="2736000" cy="0"/>
            </a:xfrm>
            <a:custGeom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bject 33">
              <a:extLst>
                <a:ext uri="{FF2B5EF4-FFF2-40B4-BE49-F238E27FC236}">
                  <a16:creationId xmlns:a16="http://schemas.microsoft.com/office/drawing/2014/main" id="{BD3EA173-1EFD-4FE8-8BBB-265D6681A8FD}"/>
                </a:ext>
              </a:extLst>
            </p:cNvPr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object 45">
            <a:extLst>
              <a:ext uri="{FF2B5EF4-FFF2-40B4-BE49-F238E27FC236}">
                <a16:creationId xmlns:a16="http://schemas.microsoft.com/office/drawing/2014/main" id="{2D8DA22A-546F-40EF-ABCB-791C6D7CED1B}"/>
              </a:ext>
            </a:extLst>
          </p:cNvPr>
          <p:cNvSpPr txBox="1"/>
          <p:nvPr/>
        </p:nvSpPr>
        <p:spPr>
          <a:xfrm>
            <a:off x="941292" y="4024040"/>
            <a:ext cx="3558360" cy="70979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Bef>
                <a:spcPts val="555"/>
              </a:spcBef>
            </a:pPr>
            <a:endParaRPr lang="en-US" sz="1000" b="1" spc="-45">
              <a:solidFill>
                <a:srgbClr val="F44336"/>
              </a:solidFill>
              <a:latin typeface="Arial" pitchFamily="34" charset="0"/>
              <a:cs typeface="Arial" pitchFamily="34" charset="0"/>
            </a:endParaRPr>
          </a:p>
          <a:p>
            <a:pPr marL="7701">
              <a:spcBef>
                <a:spcPts val="555"/>
              </a:spcBef>
            </a:pPr>
            <a:endParaRPr lang="en-US" sz="1000" b="1" spc="-45">
              <a:solidFill>
                <a:srgbClr val="F44336"/>
              </a:solidFill>
              <a:latin typeface="Arial" pitchFamily="34" charset="0"/>
              <a:cs typeface="Arial" pitchFamily="34" charset="0"/>
            </a:endParaRPr>
          </a:p>
          <a:p>
            <a:pPr marL="7701">
              <a:spcBef>
                <a:spcPts val="555"/>
              </a:spcBef>
            </a:pPr>
            <a:r>
              <a:rPr lang="ru-RU" sz="1000" b="1" spc="-45">
                <a:solidFill>
                  <a:srgbClr val="F44336"/>
                </a:solidFill>
                <a:latin typeface="Arial" pitchFamily="34" charset="0"/>
                <a:cs typeface="Arial" pitchFamily="34" charset="0"/>
              </a:rPr>
              <a:t>  </a:t>
            </a:r>
            <a:endParaRPr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55">
            <a:extLst>
              <a:ext uri="{FF2B5EF4-FFF2-40B4-BE49-F238E27FC236}">
                <a16:creationId xmlns:a16="http://schemas.microsoft.com/office/drawing/2014/main" id="{0D9EF1F9-30F3-422C-A3CF-2757F998398B}"/>
              </a:ext>
            </a:extLst>
          </p:cNvPr>
          <p:cNvGrpSpPr/>
          <p:nvPr/>
        </p:nvGrpSpPr>
        <p:grpSpPr>
          <a:xfrm>
            <a:off x="7428010" y="1473501"/>
            <a:ext cx="1659113" cy="123671"/>
            <a:chOff x="9465679" y="2607490"/>
            <a:chExt cx="2736000" cy="203942"/>
          </a:xfrm>
          <a:solidFill>
            <a:srgbClr val="7030A0"/>
          </a:solidFill>
        </p:grpSpPr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760B7FB0-4153-4E62-A6CC-5C8468F3E703}"/>
                </a:ext>
              </a:extLst>
            </p:cNvPr>
            <p:cNvSpPr/>
            <p:nvPr/>
          </p:nvSpPr>
          <p:spPr>
            <a:xfrm>
              <a:off x="9465679" y="2811432"/>
              <a:ext cx="2736000" cy="0"/>
            </a:xfrm>
            <a:custGeom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C7E949CE-0165-4DDB-8A97-2152C8CDECA8}"/>
                </a:ext>
              </a:extLst>
            </p:cNvPr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55">
            <a:extLst>
              <a:ext uri="{FF2B5EF4-FFF2-40B4-BE49-F238E27FC236}">
                <a16:creationId xmlns:a16="http://schemas.microsoft.com/office/drawing/2014/main" id="{DDC5B177-3A76-455B-810C-AE7A9A5CF860}"/>
              </a:ext>
            </a:extLst>
          </p:cNvPr>
          <p:cNvGrpSpPr/>
          <p:nvPr/>
        </p:nvGrpSpPr>
        <p:grpSpPr>
          <a:xfrm>
            <a:off x="5312915" y="1473501"/>
            <a:ext cx="1659113" cy="123671"/>
            <a:chOff x="9465679" y="2607490"/>
            <a:chExt cx="2736000" cy="203942"/>
          </a:xfrm>
          <a:solidFill>
            <a:srgbClr val="7030A0"/>
          </a:solidFill>
        </p:grpSpPr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6FF969E9-2B64-42A9-9611-11AC716D696A}"/>
                </a:ext>
              </a:extLst>
            </p:cNvPr>
            <p:cNvSpPr/>
            <p:nvPr/>
          </p:nvSpPr>
          <p:spPr>
            <a:xfrm>
              <a:off x="9465679" y="2811432"/>
              <a:ext cx="2736000" cy="0"/>
            </a:xfrm>
            <a:custGeom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32EB65A7-6443-4B26-8CD4-414416EBBACA}"/>
                </a:ext>
              </a:extLst>
            </p:cNvPr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object 45">
            <a:extLst>
              <a:ext uri="{FF2B5EF4-FFF2-40B4-BE49-F238E27FC236}">
                <a16:creationId xmlns:a16="http://schemas.microsoft.com/office/drawing/2014/main" id="{B797CD80-C6AB-4CCD-A3BE-F8397A2D9482}"/>
              </a:ext>
            </a:extLst>
          </p:cNvPr>
          <p:cNvSpPr txBox="1"/>
          <p:nvPr/>
        </p:nvSpPr>
        <p:spPr>
          <a:xfrm>
            <a:off x="683228" y="2070711"/>
            <a:ext cx="4752528" cy="4577453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Рабочие программы по учебным предметам</a:t>
            </a:r>
            <a:b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endParaRPr lang="ru-RU" sz="14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Единое календарно - тематическое планирование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endParaRPr lang="ru-RU" sz="14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Рабочие программы по внеурочной деятельности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endParaRPr lang="ru-RU" sz="14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Положение  по внутренней системе оценки качества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endParaRPr lang="ru-RU" sz="14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Единые рекомендации по контрольным работам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endParaRPr lang="ru-RU" sz="14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Реализация сетевой формы обучения 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endParaRPr lang="en-US" sz="900" b="1" spc="-45">
              <a:solidFill>
                <a:srgbClr val="F443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58B5FFC-2852-4AAF-B789-DF3BCBA2AE49}"/>
              </a:ext>
            </a:extLst>
          </p:cNvPr>
          <p:cNvSpPr/>
          <p:nvPr/>
        </p:nvSpPr>
        <p:spPr>
          <a:xfrm>
            <a:off x="635383" y="2536279"/>
            <a:ext cx="10527665" cy="0"/>
          </a:xfrm>
          <a:custGeom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CF19ED2A-2F0F-4D9D-9149-2537366DDE3F}"/>
              </a:ext>
            </a:extLst>
          </p:cNvPr>
          <p:cNvSpPr/>
          <p:nvPr/>
        </p:nvSpPr>
        <p:spPr>
          <a:xfrm>
            <a:off x="635383" y="2397656"/>
            <a:ext cx="10522268" cy="0"/>
          </a:xfrm>
          <a:custGeom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id="{83259CEA-8B1A-4CBD-AB61-E17DC12B29C0}"/>
              </a:ext>
            </a:extLst>
          </p:cNvPr>
          <p:cNvSpPr/>
          <p:nvPr/>
        </p:nvSpPr>
        <p:spPr>
          <a:xfrm>
            <a:off x="551070" y="2721110"/>
            <a:ext cx="10522268" cy="0"/>
          </a:xfrm>
          <a:custGeom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45">
            <a:extLst>
              <a:ext uri="{FF2B5EF4-FFF2-40B4-BE49-F238E27FC236}">
                <a16:creationId xmlns:a16="http://schemas.microsoft.com/office/drawing/2014/main" id="{CAEEE6D1-51EA-4C78-8887-3B6199AB47DB}"/>
              </a:ext>
            </a:extLst>
          </p:cNvPr>
          <p:cNvSpPr txBox="1"/>
          <p:nvPr/>
        </p:nvSpPr>
        <p:spPr>
          <a:xfrm>
            <a:off x="5071167" y="2122495"/>
            <a:ext cx="2125556" cy="4473194"/>
          </a:xfrm>
          <a:prstGeom prst="rect">
            <a:avLst/>
          </a:prstGeom>
          <a:ln>
            <a:noFill/>
          </a:ln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не менее 3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4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en-US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Обеспеченность не менее 3 предметов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" name="object 45">
            <a:extLst>
              <a:ext uri="{FF2B5EF4-FFF2-40B4-BE49-F238E27FC236}">
                <a16:creationId xmlns:a16="http://schemas.microsoft.com/office/drawing/2014/main" id="{00CC1FCB-AF83-4425-9931-72EDBAB9D8C6}"/>
              </a:ext>
            </a:extLst>
          </p:cNvPr>
          <p:cNvSpPr txBox="1"/>
          <p:nvPr/>
        </p:nvSpPr>
        <p:spPr>
          <a:xfrm>
            <a:off x="7332080" y="2086054"/>
            <a:ext cx="2125556" cy="482854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не менее 1 профиля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5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не менее 5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2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Обеспеченность по всем предметам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45">
            <a:extLst>
              <a:ext uri="{FF2B5EF4-FFF2-40B4-BE49-F238E27FC236}">
                <a16:creationId xmlns:a16="http://schemas.microsoft.com/office/drawing/2014/main" id="{C0578EB3-4D28-4D0F-A2AB-782279BBBDE6}"/>
              </a:ext>
            </a:extLst>
          </p:cNvPr>
          <p:cNvSpPr txBox="1"/>
          <p:nvPr/>
        </p:nvSpPr>
        <p:spPr>
          <a:xfrm>
            <a:off x="9480376" y="2040078"/>
            <a:ext cx="2253398" cy="4913186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не менее 2 профилей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r>
              <a:rPr lang="ru-RU" sz="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4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до 10 часов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7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Обеспеченность по всем предметам, конвергентные лаборатории</a:t>
            </a: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lnSpc>
                <a:spcPct val="150000"/>
              </a:lnSpc>
              <a:spcAft>
                <a:spcPts val="91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bject 45">
            <a:extLst>
              <a:ext uri="{FF2B5EF4-FFF2-40B4-BE49-F238E27FC236}">
                <a16:creationId xmlns:a16="http://schemas.microsoft.com/office/drawing/2014/main" id="{BFDCC1EA-00E0-4D1B-B929-A8E1B48A8514}"/>
              </a:ext>
            </a:extLst>
          </p:cNvPr>
          <p:cNvSpPr txBox="1"/>
          <p:nvPr/>
        </p:nvSpPr>
        <p:spPr>
          <a:xfrm>
            <a:off x="4871864" y="3797973"/>
            <a:ext cx="1848311" cy="232738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Aft>
                <a:spcPts val="606"/>
              </a:spcAft>
              <a:buSzPct val="150000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00" b="1" spc="-45">
              <a:solidFill>
                <a:srgbClr val="F4433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044F3B-3156-7720-C620-C88DC1148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t="13558" r="30898" b="29584"/>
          <a:stretch>
            <a:fillRect/>
          </a:stretch>
        </p:blipFill>
        <p:spPr>
          <a:xfrm>
            <a:off x="523924" y="0"/>
            <a:ext cx="999000" cy="10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7923"/>
      </p:ext>
    </p:extLst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27983" y="585655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КЛЮЧЕВЫЕ ПОКАЗАТЕЛИ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2EDF9-C853-EBE3-EFDA-3CEBAFFDC812}"/>
              </a:ext>
            </a:extLst>
          </p:cNvPr>
          <p:cNvSpPr txBox="1"/>
          <p:nvPr/>
        </p:nvSpPr>
        <p:spPr>
          <a:xfrm>
            <a:off x="727983" y="1421096"/>
            <a:ext cx="5547405" cy="538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</a:t>
            </a: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педагогических работников, прошедших диагностику профессиональных дефицитов/оценки профессиональных компетенций на федеральном уровне (сервисами ФИОКО, Академии Минпросвещения) в общей численности педагогических работников муниципалитета, %.</a:t>
            </a:r>
          </a:p>
          <a:p>
            <a:pPr indent="449580" algn="just">
              <a:lnSpc>
                <a:spcPct val="115000"/>
              </a:lnSpc>
            </a:pP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indent="449580" algn="just">
              <a:lnSpc>
                <a:spcPct val="115000"/>
              </a:lnSpc>
            </a:pPr>
            <a:r>
              <a:rPr lang="ru-RU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 в общей численности педагогических работников муниципалитета, для которых разработаны индивидуальные образовательные маршруты на основе диагностики профессиональных компетенций и / или выявления профессиональных дефицитов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2AEBD00-3364-5F90-1A1D-A8C68BF55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80098"/>
              </p:ext>
            </p:extLst>
          </p:nvPr>
        </p:nvGraphicFramePr>
        <p:xfrm>
          <a:off x="6603595" y="2963326"/>
          <a:ext cx="5260196" cy="175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098">
                  <a:extLst>
                    <a:ext uri="{9D8B030D-6E8A-4147-A177-3AD203B41FA5}">
                      <a16:colId xmlns:a16="http://schemas.microsoft.com/office/drawing/2014/main" val="746452916"/>
                    </a:ext>
                  </a:extLst>
                </a:gridCol>
                <a:gridCol w="2630098">
                  <a:extLst>
                    <a:ext uri="{9D8B030D-6E8A-4147-A177-3AD203B41FA5}">
                      <a16:colId xmlns:a16="http://schemas.microsoft.com/office/drawing/2014/main" val="4172761792"/>
                    </a:ext>
                  </a:extLst>
                </a:gridCol>
              </a:tblGrid>
              <a:tr h="77419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педагогических работников, прошедших диагностику профессиональных дефицитов</a:t>
                      </a:r>
                      <a:endParaRPr lang="ru-RU"/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04442"/>
                  </a:ext>
                </a:extLst>
              </a:tr>
              <a:tr h="49289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2021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009596"/>
                  </a:ext>
                </a:extLst>
              </a:tr>
              <a:tr h="49289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78,6 %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71,5 %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21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>
            <a:extLst>
              <a:ext uri="{FF2B5EF4-FFF2-40B4-BE49-F238E27FC236}">
                <a16:creationId xmlns:a16="http://schemas.microsoft.com/office/drawing/2014/main" id="{AC7DF0E1-7E03-4321-7D7E-09C3FC30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66C78-A7EB-E718-52A1-7149636E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29" y="712307"/>
            <a:ext cx="3594337" cy="1143000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srgbClr val="1B3181"/>
                </a:solidFill>
              </a:rPr>
              <a:t>Платформа ЭРА-СКОП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557B9-1423-8367-70C0-649D894A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4" b="5912"/>
          <a:stretch>
            <a:fillRect/>
          </a:stretch>
        </p:blipFill>
        <p:spPr>
          <a:xfrm>
            <a:off x="4830795" y="0"/>
            <a:ext cx="7425265" cy="6858000"/>
          </a:xfrm>
          <a:prstGeom prst="rect">
            <a:avLst/>
          </a:prstGeom>
        </p:spPr>
      </p:pic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9A72543E-168B-0005-E262-FFD3F233E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0566"/>
              </p:ext>
            </p:extLst>
          </p:nvPr>
        </p:nvGraphicFramePr>
        <p:xfrm>
          <a:off x="442821" y="2567614"/>
          <a:ext cx="3985404" cy="175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702">
                  <a:extLst>
                    <a:ext uri="{9D8B030D-6E8A-4147-A177-3AD203B41FA5}">
                      <a16:colId xmlns:a16="http://schemas.microsoft.com/office/drawing/2014/main" val="746452916"/>
                    </a:ext>
                  </a:extLst>
                </a:gridCol>
                <a:gridCol w="1992702">
                  <a:extLst>
                    <a:ext uri="{9D8B030D-6E8A-4147-A177-3AD203B41FA5}">
                      <a16:colId xmlns:a16="http://schemas.microsoft.com/office/drawing/2014/main" val="4172761792"/>
                    </a:ext>
                  </a:extLst>
                </a:gridCol>
              </a:tblGrid>
              <a:tr h="774190">
                <a:tc gridSpan="2">
                  <a:txBody>
                    <a:bodyPr vert="horz" wrap="square"/>
                    <a:lstStyle/>
                    <a:p>
                      <a:pPr algn="ctr"/>
                      <a:r>
                        <a:rPr lang="ru-RU" b="1"/>
                        <a:t>Индивидуальный образовательный маршрут педагога (ИОМ)</a:t>
                      </a:r>
                      <a:endParaRPr lang="ru-RU" b="1">
                        <a:hlinkClick r:id="rId4"/>
                      </a:endParaRPr>
                    </a:p>
                  </a:txBody>
                  <a:tcPr anchor="ctr"/>
                </a:tc>
                <a:tc h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04442"/>
                  </a:ext>
                </a:extLst>
              </a:tr>
              <a:tr h="49289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2021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6009596"/>
                  </a:ext>
                </a:extLst>
              </a:tr>
              <a:tr h="49289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12 %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20,35 %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21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6033"/>
      </p:ext>
    </p:extLst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-335085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76274" y="260350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>
                <a:solidFill>
                  <a:srgbClr val="1B3181"/>
                </a:solidFill>
                <a:latin typeface="+mj-lt"/>
                <a:cs typeface="Arial" pitchFamily="34" charset="0"/>
              </a:rPr>
              <a:t>ПОВЫШЕНИЕ КВАЛИФИКАЦИИ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961" y="1769971"/>
            <a:ext cx="1185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В 2021-2022 уч. год 485 педагогических работников ПОВЫСИЛИ КВАЛИФИКАЦИЮ (62%)</a:t>
            </a:r>
            <a:endParaRPr lang="ru-RU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DD8200AD-3A4C-FDFC-C199-EEB9EA5A8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59250"/>
              </p:ext>
            </p:extLst>
          </p:nvPr>
        </p:nvGraphicFramePr>
        <p:xfrm>
          <a:off x="676274" y="2542960"/>
          <a:ext cx="1083627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183">
                  <a:extLst>
                    <a:ext uri="{9D8B030D-6E8A-4147-A177-3AD203B41FA5}">
                      <a16:colId xmlns:a16="http://schemas.microsoft.com/office/drawing/2014/main" val="3100147305"/>
                    </a:ext>
                  </a:extLst>
                </a:gridCol>
                <a:gridCol w="3612092">
                  <a:extLst>
                    <a:ext uri="{9D8B030D-6E8A-4147-A177-3AD203B41FA5}">
                      <a16:colId xmlns:a16="http://schemas.microsoft.com/office/drawing/2014/main" val="1688714500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Программы повышения квалификации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Количество учителей прошедших повышение квалификации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83895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«Реализация требований обновлённых ФГОС НОО и ООО» в работе учителя» на платформах КК ИПК и Академии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12394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«грамотностям» обучение шло на трёх платформах: ККИПК, ЦНППМ и Школа современного учителя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93145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формате «ПрофСреды» 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05667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РП «Успех каждого ребенка»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196521"/>
                  </a:ext>
                </a:extLst>
              </a:tr>
              <a:tr h="706364">
                <a:tc>
                  <a:txBody>
                    <a:bodyPr vert="horz" wrap="square"/>
                    <a:lstStyle/>
                    <a:p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количество педагогических работников общеобразовательных организаций, повысивших квалификацию</a:t>
                      </a:r>
                      <a:endParaRPr lang="ru-RU" sz="20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253 (43%)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026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ECA1DC-99ED-A288-3792-A6B57F1A8A45}"/>
              </a:ext>
            </a:extLst>
          </p:cNvPr>
          <p:cNvSpPr txBox="1"/>
          <p:nvPr/>
        </p:nvSpPr>
        <p:spPr>
          <a:xfrm>
            <a:off x="334962" y="822800"/>
            <a:ext cx="1185703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Показатель: Доля</a:t>
            </a:r>
            <a:r>
              <a:rPr lang="ru-RU" sz="19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педагогических работников, повысивших квалификацию по вопросам введения обновленного ФГОС </a:t>
            </a:r>
            <a:endParaRPr lang="ru-RU" sz="1900"/>
          </a:p>
        </p:txBody>
      </p:sp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>
            <a:extLst>
              <a:ext uri="{FF2B5EF4-FFF2-40B4-BE49-F238E27FC236}">
                <a16:creationId xmlns:a16="http://schemas.microsoft.com/office/drawing/2014/main" id="{1521EC88-30DC-5FE4-BB7F-CC82547C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70314"/>
          <a:stretch>
            <a:fillRect/>
          </a:stretch>
        </p:blipFill>
        <p:spPr bwMode="auto">
          <a:xfrm>
            <a:off x="0" y="-1"/>
            <a:ext cx="12192000" cy="2035835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C22D-FD6C-E5CB-DD4B-BA50823E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517525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1B3181"/>
                </a:solidFill>
                <a:ea typeface="+mn-ea"/>
                <a:cs typeface="Arial" pitchFamily="34" charset="0"/>
              </a:rPr>
              <a:t>Сетевые методические объединения (СМО)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D845F0-B379-DBDB-A359-62928ACD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091786"/>
            <a:ext cx="3551959" cy="111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610B50-1EF3-39DA-736F-DD7051786B02}"/>
              </a:ext>
            </a:extLst>
          </p:cNvPr>
          <p:cNvSpPr txBox="1"/>
          <p:nvPr/>
        </p:nvSpPr>
        <p:spPr>
          <a:xfrm>
            <a:off x="1179335" y="2463137"/>
            <a:ext cx="25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 СМО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C5A436-968D-7AC5-EE86-899D3B4E8886}"/>
              </a:ext>
            </a:extLst>
          </p:cNvPr>
          <p:cNvSpPr txBox="1"/>
          <p:nvPr/>
        </p:nvSpPr>
        <p:spPr>
          <a:xfrm>
            <a:off x="4171264" y="2458020"/>
            <a:ext cx="60988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164 человека (составляет 28%)</a:t>
            </a:r>
            <a:endParaRPr lang="ru-RU" sz="2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B1293-54E6-551E-FB9F-927A4F743D33}"/>
              </a:ext>
            </a:extLst>
          </p:cNvPr>
          <p:cNvSpPr txBox="1"/>
          <p:nvPr/>
        </p:nvSpPr>
        <p:spPr>
          <a:xfrm>
            <a:off x="4171264" y="3609511"/>
            <a:ext cx="60988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latin typeface="Times New Roman" panose="02020603050405020304" pitchFamily="18" charset="0"/>
                <a:ea typeface="Calibri" panose="020f0502020204030204" pitchFamily="34" charset="0"/>
              </a:rPr>
              <a:t>257 человека (составляет 41%)</a:t>
            </a:r>
            <a:endParaRPr lang="ru-RU" sz="2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8837AE-3A3B-6982-8287-3505A8CA2D72}"/>
              </a:ext>
            </a:extLst>
          </p:cNvPr>
          <p:cNvSpPr txBox="1"/>
          <p:nvPr/>
        </p:nvSpPr>
        <p:spPr>
          <a:xfrm>
            <a:off x="4171264" y="4735833"/>
            <a:ext cx="60988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latin typeface="Times New Roman" panose="02020603050405020304" pitchFamily="18" charset="0"/>
                <a:ea typeface="Calibri" panose="020f0502020204030204" pitchFamily="34" charset="0"/>
              </a:rPr>
              <a:t>245 человека (составляет 37%)</a:t>
            </a:r>
            <a:endParaRPr lang="ru-RU" sz="260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89687C-9D33-3699-1997-3A8F4896F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265210"/>
            <a:ext cx="3551959" cy="111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A45FB0-3588-DF50-24F1-4E6B740F6B0F}"/>
              </a:ext>
            </a:extLst>
          </p:cNvPr>
          <p:cNvSpPr txBox="1"/>
          <p:nvPr/>
        </p:nvSpPr>
        <p:spPr>
          <a:xfrm>
            <a:off x="1179335" y="3636561"/>
            <a:ext cx="25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 ГМО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54AC27-BF7A-56BF-634F-48C11C6D4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4426038"/>
            <a:ext cx="3551959" cy="11174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29683EB-7DA3-2E90-07BB-46AC73652205}"/>
              </a:ext>
            </a:extLst>
          </p:cNvPr>
          <p:cNvSpPr txBox="1"/>
          <p:nvPr/>
        </p:nvSpPr>
        <p:spPr>
          <a:xfrm>
            <a:off x="1179335" y="4797389"/>
            <a:ext cx="25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Участники СВ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78F76D-24D1-6A9D-A938-F32489C2F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5" y="5648110"/>
            <a:ext cx="3551959" cy="11174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53C7841-D1D3-B90D-8BDA-750124A7B5B4}"/>
              </a:ext>
            </a:extLst>
          </p:cNvPr>
          <p:cNvSpPr txBox="1"/>
          <p:nvPr/>
        </p:nvSpPr>
        <p:spPr>
          <a:xfrm>
            <a:off x="1228217" y="6019461"/>
            <a:ext cx="2566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ШНОР, ФГ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9985DC-2507-BC34-6CE5-9D180E6EA150}"/>
              </a:ext>
            </a:extLst>
          </p:cNvPr>
          <p:cNvSpPr txBox="1"/>
          <p:nvPr/>
        </p:nvSpPr>
        <p:spPr>
          <a:xfrm>
            <a:off x="4171264" y="5565338"/>
            <a:ext cx="802073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 педагоги 1,5-х классов, методические команды, руководители ШМО и ГМО, методисты ДО – всего 35%.</a:t>
            </a:r>
            <a:endParaRPr lang="ru-RU" sz="2600" b="1"/>
          </a:p>
        </p:txBody>
      </p:sp>
    </p:spTree>
    <p:extLst>
      <p:ext uri="{BB962C8B-B14F-4D97-AF65-F5344CB8AC3E}">
        <p14:creationId xmlns:p14="http://schemas.microsoft.com/office/powerpoint/2010/main" val="336756339"/>
      </p:ext>
    </p:extLst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>
            <a:extLst>
              <a:ext uri="{FF2B5EF4-FFF2-40B4-BE49-F238E27FC236}">
                <a16:creationId xmlns:a16="http://schemas.microsoft.com/office/drawing/2014/main" id="{1521EC88-30DC-5FE4-BB7F-CC82547CD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70314"/>
          <a:stretch>
            <a:fillRect/>
          </a:stretch>
        </p:blipFill>
        <p:spPr bwMode="auto">
          <a:xfrm>
            <a:off x="-14706" y="0"/>
            <a:ext cx="12192000" cy="1535503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C22D-FD6C-E5CB-DD4B-BA50823E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189720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1B3181"/>
                </a:solidFill>
                <a:ea typeface="+mn-ea"/>
                <a:cs typeface="Arial" pitchFamily="34" charset="0"/>
              </a:rPr>
              <a:t>Муниципальные показатели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D845F0-B379-DBDB-A359-62928ACD9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4" y="1574202"/>
            <a:ext cx="2063180" cy="11174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C5A436-968D-7AC5-EE86-899D3B4E8886}"/>
              </a:ext>
            </a:extLst>
          </p:cNvPr>
          <p:cNvSpPr txBox="1"/>
          <p:nvPr/>
        </p:nvSpPr>
        <p:spPr>
          <a:xfrm>
            <a:off x="2829464" y="1940436"/>
            <a:ext cx="87037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latin typeface="Times New Roman" panose="02020603050405020304" pitchFamily="18" charset="0"/>
                <a:ea typeface="Calibri" panose="020f0502020204030204" pitchFamily="34" charset="0"/>
              </a:rPr>
              <a:t>Доля педагогов участвуют в программах наставничества: 2022 – 35%</a:t>
            </a:r>
            <a:endParaRPr lang="ru-RU" sz="2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B1293-54E6-551E-FB9F-927A4F743D33}"/>
              </a:ext>
            </a:extLst>
          </p:cNvPr>
          <p:cNvSpPr txBox="1"/>
          <p:nvPr/>
        </p:nvSpPr>
        <p:spPr>
          <a:xfrm>
            <a:off x="2829464" y="3091927"/>
            <a:ext cx="87037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latin typeface="Times New Roman" panose="02020603050405020304" pitchFamily="18" charset="0"/>
              </a:rPr>
              <a:t>Доля молодых педагогов: 2021 – 19 %, 2022 – 21,6 %</a:t>
            </a:r>
            <a:endParaRPr lang="ru-RU" sz="2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8837AE-3A3B-6982-8287-3505A8CA2D72}"/>
              </a:ext>
            </a:extLst>
          </p:cNvPr>
          <p:cNvSpPr txBox="1"/>
          <p:nvPr/>
        </p:nvSpPr>
        <p:spPr>
          <a:xfrm>
            <a:off x="2829463" y="4282524"/>
            <a:ext cx="870372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latin typeface="Times New Roman" panose="02020603050405020304" pitchFamily="18" charset="0"/>
              </a:rPr>
              <a:t>Доля педагогов, достигших пенсионного возраста: 2021 – 23,8%, 2022 – 27%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D89687C-9D33-3699-1997-3A8F4896F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2747626"/>
            <a:ext cx="2063181" cy="11174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454AC27-BF7A-56BF-634F-48C11C6D4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908454"/>
            <a:ext cx="2063181" cy="111747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78F76D-24D1-6A9D-A938-F32489C2F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5" y="5130526"/>
            <a:ext cx="2014299" cy="11174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E9985DC-2507-BC34-6CE5-9D180E6EA150}"/>
              </a:ext>
            </a:extLst>
          </p:cNvPr>
          <p:cNvSpPr txBox="1"/>
          <p:nvPr/>
        </p:nvSpPr>
        <p:spPr>
          <a:xfrm>
            <a:off x="2829463" y="5348621"/>
            <a:ext cx="802073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Доля педагогов, сопровождаемых методистами, включенными в региональный методический актив: 2022 – более 30%</a:t>
            </a:r>
            <a:endParaRPr lang="ru-RU" sz="2600" b="1"/>
          </a:p>
        </p:txBody>
      </p:sp>
    </p:spTree>
    <p:extLst>
      <p:ext uri="{BB962C8B-B14F-4D97-AF65-F5344CB8AC3E}">
        <p14:creationId xmlns:p14="http://schemas.microsoft.com/office/powerpoint/2010/main" val="2457198867"/>
      </p:ext>
    </p:extLst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9874"/>
          <a:stretch>
            <a:fillRect/>
          </a:stretch>
        </p:blipFill>
        <p:spPr bwMode="auto">
          <a:xfrm>
            <a:off x="0" y="-1"/>
            <a:ext cx="12192000" cy="138022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14400" y="1616528"/>
            <a:ext cx="10074729" cy="473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400"/>
              <a:t>обеспечение соответствия среды профессиональной подготовки условиям, в которых развивается современная школа, и дальнейшему развитию единой системы непрерывного педагогического  образования;</a:t>
            </a:r>
          </a:p>
          <a:p>
            <a:pPr lvl="0" indent="-342900">
              <a:lnSpc>
                <a:spcPct val="115000"/>
              </a:lnSpc>
              <a:buFont typeface="Wingdings" pitchFamily="2" charset="2"/>
              <a:buChar char="Ø"/>
            </a:pPr>
            <a:endParaRPr lang="ru-RU" sz="2400"/>
          </a:p>
          <a:p>
            <a:pPr lvl="0" indent="-3429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400"/>
              <a:t>продвижение современных форматов научно-методического сопровождения  (наставничество, супервизия, ИОМ, РМА, СМО) с использованием лучших практик и имеющихся ресурсов;</a:t>
            </a:r>
          </a:p>
          <a:p>
            <a:pPr lvl="0">
              <a:lnSpc>
                <a:spcPct val="115000"/>
              </a:lnSpc>
            </a:pPr>
            <a:endParaRPr lang="ru-RU" sz="2400"/>
          </a:p>
          <a:p>
            <a:pPr lvl="0" indent="-3429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400"/>
              <a:t>создание условий профессионального развития в связи с задачами образовательной организации, в том числе на основании диагностики уровня профессиональных компетенций.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11654" y="634641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Задачи направления «Учитель»</a:t>
            </a:r>
          </a:p>
        </p:txBody>
      </p:sp>
    </p:spTree>
    <p:extLst>
      <p:ext uri="{BB962C8B-B14F-4D97-AF65-F5344CB8AC3E}">
        <p14:creationId xmlns:p14="http://schemas.microsoft.com/office/powerpoint/2010/main" val="3469700321"/>
      </p:ext>
    </p:extLst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128C38A4-1818-348F-70A8-99F13299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27646"/>
          <a:stretch>
            <a:fillRect/>
          </a:stretch>
        </p:blipFill>
        <p:spPr bwMode="auto">
          <a:xfrm>
            <a:off x="6690102" y="-18314"/>
            <a:ext cx="5501897" cy="686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DCD1C5-6CD5-EE82-9D6D-170F51894B17}"/>
              </a:ext>
            </a:extLst>
          </p:cNvPr>
          <p:cNvSpPr txBox="1"/>
          <p:nvPr/>
        </p:nvSpPr>
        <p:spPr>
          <a:xfrm>
            <a:off x="652582" y="3519686"/>
            <a:ext cx="4980775" cy="1655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ru-RU" sz="2400" i="1" kern="0">
                <a:solidFill>
                  <a:srgbClr val="111010"/>
                </a:solidFill>
                <a:ea typeface="Times New Roman" panose="02020603050405020304" pitchFamily="18" charset="0"/>
                <a:cs typeface="Arial" pitchFamily="34" charset="0"/>
              </a:rPr>
              <a:t>«Никогда не следует сомневаться в том, что несколько преданных своему делу людей способны изменить мир»</a:t>
            </a:r>
            <a:endParaRPr lang="ru-RU" sz="2400" i="1" kern="0">
              <a:solidFill>
                <a:srgbClr val="111010"/>
              </a:solidFill>
              <a:effectLst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455E9-A77D-AD40-C012-3213F4D7136B}"/>
              </a:ext>
            </a:extLst>
          </p:cNvPr>
          <p:cNvSpPr txBox="1"/>
          <p:nvPr/>
        </p:nvSpPr>
        <p:spPr>
          <a:xfrm>
            <a:off x="390386" y="2137986"/>
            <a:ext cx="7456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>
              <a:lnSpc>
                <a:spcPct val="90000"/>
              </a:lnSpc>
              <a:spcAft>
                <a:spcPts val="800"/>
              </a:spcAft>
            </a:pPr>
            <a:r>
              <a:rPr lang="ru-RU" sz="4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 НОВЫМ </a:t>
            </a:r>
            <a:br>
              <a:rPr lang="ru-RU" sz="4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4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УЧЕБНЫМ ГОДОМ!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2043" y="5404757"/>
            <a:ext cx="236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/>
              <a:t>Маргарет </a:t>
            </a:r>
            <a:r>
              <a:rPr lang="ru-RU" sz="2000" i="1" err="1"/>
              <a:t>Мид</a:t>
            </a:r>
            <a:endParaRPr lang="ru-RU" sz="2000" i="1"/>
          </a:p>
        </p:txBody>
      </p:sp>
    </p:spTree>
    <p:extLst>
      <p:ext uri="{BB962C8B-B14F-4D97-AF65-F5344CB8AC3E}">
        <p14:creationId xmlns:p14="http://schemas.microsoft.com/office/powerpoint/2010/main" val="277696634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</a:xfrm>
      </p:grpSpPr>
      <p:pic>
        <p:nvPicPr>
          <p:cNvPr id="1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1041" name="Google Shape;1041;p51"/>
          <p:cNvSpPr txBox="1"/>
          <p:nvPr/>
        </p:nvSpPr>
        <p:spPr>
          <a:xfrm>
            <a:off x="695325" y="144821"/>
            <a:ext cx="1085251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B3181"/>
              </a:buClr>
              <a:buSzPts val="2400"/>
              <a:buFont typeface="Arial"/>
              <a:buNone/>
            </a:pPr>
            <a:r>
              <a:rPr lang="ru-RU" sz="2400" b="1">
                <a:solidFill>
                  <a:srgbClr val="1B3181"/>
                </a:solidFill>
                <a:latin typeface="Arial"/>
                <a:ea typeface="Arial"/>
                <a:cs typeface="Arial"/>
                <a:sym typeface="Arial"/>
              </a:rPr>
              <a:t>ПЕРЕХОД НА ОБНОВЛЕННЫЕ ФГОС НОО </a:t>
            </a:r>
            <a:br>
              <a:rPr lang="ru-RU" sz="2400" b="1">
                <a:solidFill>
                  <a:srgbClr val="1B318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400" b="1">
                <a:solidFill>
                  <a:srgbClr val="1B3181"/>
                </a:solidFill>
                <a:latin typeface="Arial"/>
                <a:ea typeface="Arial"/>
                <a:cs typeface="Arial"/>
                <a:sym typeface="Arial"/>
              </a:rPr>
              <a:t>И ФГОС ООО</a:t>
            </a:r>
            <a:endParaRPr sz="2400" b="1">
              <a:solidFill>
                <a:srgbClr val="00B05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51"/>
          <p:cNvSpPr txBox="1"/>
          <p:nvPr/>
        </p:nvSpPr>
        <p:spPr>
          <a:xfrm>
            <a:off x="673446" y="1682314"/>
            <a:ext cx="1076517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2400">
                <a:latin typeface="Arial" pitchFamily="34" charset="0"/>
                <a:cs typeface="Arial" pitchFamily="34" charset="0"/>
              </a:rPr>
              <a:t>Введение обновленных ФГОС </a:t>
            </a:r>
            <a:r>
              <a:rPr lang="ru-RU" sz="24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1 и 5 классах </a:t>
            </a:r>
            <a:r>
              <a:rPr lang="ru-RU" sz="2400">
                <a:latin typeface="Arial" pitchFamily="34" charset="0"/>
                <a:cs typeface="Arial" pitchFamily="34" charset="0"/>
              </a:rPr>
              <a:t>будет осуществлено </a:t>
            </a:r>
            <a:r>
              <a:rPr lang="ru-RU" sz="24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100% </a:t>
            </a:r>
            <a:r>
              <a:rPr lang="ru-RU" sz="2400">
                <a:latin typeface="Arial" pitchFamily="34" charset="0"/>
                <a:cs typeface="Arial" pitchFamily="34" charset="0"/>
              </a:rPr>
              <a:t>общеобразовательных учреждений муниципалитета. </a:t>
            </a:r>
          </a:p>
        </p:txBody>
      </p:sp>
      <p:pic>
        <p:nvPicPr>
          <p:cNvPr id="1047" name="Google Shape;1047;p51"/>
          <p:cNvPicPr preferRelativeResize="0"/>
          <p:nvPr/>
        </p:nvPicPr>
        <p:blipFill>
          <a:blip r:embed="rId4">
            <a:alphaModFix/>
          </a:blip>
          <a:srcRect t="11072" b="9387"/>
          <a:stretch>
            <a:fillRect/>
          </a:stretch>
        </p:blipFill>
        <p:spPr>
          <a:xfrm flipH="1">
            <a:off x="1009753" y="3108161"/>
            <a:ext cx="4752691" cy="2602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8" name="Google Shape;1048;p51"/>
          <p:cNvPicPr preferRelativeResize="0"/>
          <p:nvPr/>
        </p:nvPicPr>
        <p:blipFill>
          <a:blip r:embed="rId5">
            <a:alphaModFix/>
          </a:blip>
          <a:srcRect t="7245" b="10187"/>
          <a:stretch>
            <a:fillRect/>
          </a:stretch>
        </p:blipFill>
        <p:spPr>
          <a:xfrm>
            <a:off x="6582973" y="3101171"/>
            <a:ext cx="4752136" cy="2626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9" y="526691"/>
            <a:ext cx="10604357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КРИТЕРИИ ГОТОВНОСТИ ШКОЛ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 ВВЕДЕНИЮ ФГОС НОО И ФГОС ООО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5FFC3D1-008B-DB46-826B-858E6113158F}"/>
              </a:ext>
            </a:extLst>
          </p:cNvPr>
          <p:cNvSpPr/>
          <p:nvPr/>
        </p:nvSpPr>
        <p:spPr>
          <a:xfrm>
            <a:off x="1524609" y="1740877"/>
            <a:ext cx="3643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Разработаны и утверждены рабочие программы по учебным предметам, программы внеурочной деятельности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4CEFBB3-D909-DB4F-B24A-C304CC54F8CD}"/>
              </a:ext>
            </a:extLst>
          </p:cNvPr>
          <p:cNvSpPr/>
          <p:nvPr/>
        </p:nvSpPr>
        <p:spPr>
          <a:xfrm>
            <a:off x="1517041" y="3510618"/>
            <a:ext cx="4058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Нормативная база ОО приведена</a:t>
            </a:r>
            <a:b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соответствие с требованиями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690B0FC-D56E-014A-9057-394BD1A7F83A}"/>
              </a:ext>
            </a:extLst>
          </p:cNvPr>
          <p:cNvSpPr/>
          <p:nvPr/>
        </p:nvSpPr>
        <p:spPr>
          <a:xfrm>
            <a:off x="6995499" y="1705624"/>
            <a:ext cx="4598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Определен список учебников, учебных пособий и информационно-цифровых ресурсов для участников образовательных отношений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9F01D5F-6C1C-864F-88E9-0E5D4448B93E}"/>
              </a:ext>
            </a:extLst>
          </p:cNvPr>
          <p:cNvSpPr/>
          <p:nvPr/>
        </p:nvSpPr>
        <p:spPr>
          <a:xfrm>
            <a:off x="6935100" y="3264396"/>
            <a:ext cx="4972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Разработан план работы внутришкольных методических объединений, сформированы методические группы по всем направлениям функциональной грамотности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D9ADCBA-613F-F142-A14E-DCD7B513AEBB}"/>
              </a:ext>
            </a:extLst>
          </p:cNvPr>
          <p:cNvSpPr/>
          <p:nvPr/>
        </p:nvSpPr>
        <p:spPr>
          <a:xfrm>
            <a:off x="6925163" y="5013827"/>
            <a:ext cx="4746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Осуществлено повышение квалификации управленческой и педагогической команд по вопросам введения обновленных ФГОС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9620456-27FA-DA61-ADCD-600C55CB5143}"/>
              </a:ext>
            </a:extLst>
          </p:cNvPr>
          <p:cNvSpPr/>
          <p:nvPr/>
        </p:nvSpPr>
        <p:spPr>
          <a:xfrm>
            <a:off x="1517041" y="5103412"/>
            <a:ext cx="4403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Приведены в соответствие штатное расписание и должностные инструкции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EA493A6-EEF5-77A6-65C3-9160865AF5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1" y="1916116"/>
            <a:ext cx="768489" cy="7684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A0C3AA-754F-B1E0-8C60-D54A6C6048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1" y="3346318"/>
            <a:ext cx="849092" cy="8490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C4F50A-0137-F68F-85B2-4B7903FA208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74" y="3346319"/>
            <a:ext cx="797116" cy="7971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991FE7-66E5-2782-832D-78E1A122F3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023583"/>
            <a:ext cx="741115" cy="7411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066FB6-4197-5FA1-5220-2487DD72AB1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93" y="1950518"/>
            <a:ext cx="797116" cy="7971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64D967-7B72-70CD-529E-1E7A65D0C9D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333" y="4997905"/>
            <a:ext cx="843497" cy="8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6306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1132"/>
          <a:stretch>
            <a:fillRect/>
          </a:stretch>
        </p:blipFill>
        <p:spPr bwMode="auto">
          <a:xfrm>
            <a:off x="0" y="0"/>
            <a:ext cx="12192000" cy="1293962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5184B1D-2141-B685-0082-44A689A4F9C7}"/>
              </a:ext>
            </a:extLst>
          </p:cNvPr>
          <p:cNvSpPr/>
          <p:nvPr/>
        </p:nvSpPr>
        <p:spPr>
          <a:xfrm>
            <a:off x="4876320" y="1424185"/>
            <a:ext cx="1958484" cy="5443146"/>
          </a:xfrm>
          <a:prstGeom prst="rect">
            <a:avLst/>
          </a:prstGeom>
          <a:solidFill>
            <a:srgbClr val="01AAEB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750FE5-3703-401D-A95F-F84583C2953E}"/>
              </a:ext>
            </a:extLst>
          </p:cNvPr>
          <p:cNvSpPr/>
          <p:nvPr/>
        </p:nvSpPr>
        <p:spPr>
          <a:xfrm>
            <a:off x="695324" y="105521"/>
            <a:ext cx="10837863" cy="1110693"/>
          </a:xfrm>
          <a:prstGeom prst="rect">
            <a:avLst/>
          </a:prstGeom>
        </p:spPr>
        <p:txBody>
          <a:bodyPr vert="horz" lIns="98694" tIns="49348" rIns="98694" bIns="49348" rtlCol="0" anchor="t" anchorCtr="0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400" b="1" kern="1200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«ШКОЛА </a:t>
            </a:r>
            <a:r>
              <a:rPr lang="ru-RU" sz="2400" b="1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МИНПРОСВЕЩЕНИЯ РОССИИ» : </a:t>
            </a:r>
            <a:br>
              <a:rPr lang="ru-RU" sz="2400" b="1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«ОБРАЗОВАТЕЛЬНАЯ СРЕДА»</a:t>
            </a:r>
          </a:p>
          <a:p>
            <a:pPr algn="ctr" defTabSz="986855" hangingPunct="1">
              <a:spcBef>
                <a:spcPct val="0"/>
              </a:spcBef>
              <a:defRPr/>
            </a:pPr>
            <a:endParaRPr lang="ru-RU" sz="3600" b="1" kern="120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A1A13136-5D42-4641-9E9C-836B0EE50BAC}"/>
              </a:ext>
            </a:extLst>
          </p:cNvPr>
          <p:cNvSpPr txBox="1"/>
          <p:nvPr/>
        </p:nvSpPr>
        <p:spPr>
          <a:xfrm>
            <a:off x="691612" y="1577899"/>
            <a:ext cx="4823134" cy="19399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lang="ru-RU" sz="1200" spc="85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Критерии единого образовательного пространства</a:t>
            </a:r>
            <a:endParaRPr lang="ru-RU" sz="12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9529562A-43F2-4D35-89AB-69EAA4CFB0C9}"/>
              </a:ext>
            </a:extLst>
          </p:cNvPr>
          <p:cNvSpPr txBox="1"/>
          <p:nvPr/>
        </p:nvSpPr>
        <p:spPr>
          <a:xfrm>
            <a:off x="5000636" y="1644924"/>
            <a:ext cx="1828287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0" b="1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БАЗОВЫЙ</a:t>
            </a:r>
            <a:endParaRPr lang="ru-RU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50">
            <a:extLst>
              <a:ext uri="{FF2B5EF4-FFF2-40B4-BE49-F238E27FC236}">
                <a16:creationId xmlns:a16="http://schemas.microsoft.com/office/drawing/2014/main" id="{1E13A0AF-30FA-4CC3-9B8B-868DF8161D1C}"/>
              </a:ext>
            </a:extLst>
          </p:cNvPr>
          <p:cNvGrpSpPr/>
          <p:nvPr/>
        </p:nvGrpSpPr>
        <p:grpSpPr>
          <a:xfrm>
            <a:off x="489157" y="1843164"/>
            <a:ext cx="11269306" cy="154525"/>
            <a:chOff x="1047088" y="7559676"/>
            <a:chExt cx="17360900" cy="490053"/>
          </a:xfrm>
        </p:grpSpPr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AE046B8B-5A74-4CD1-8474-12473F038CE6}"/>
                </a:ext>
              </a:extLst>
            </p:cNvPr>
            <p:cNvSpPr/>
            <p:nvPr/>
          </p:nvSpPr>
          <p:spPr>
            <a:xfrm>
              <a:off x="1047088" y="7559676"/>
              <a:ext cx="17360900" cy="468000"/>
            </a:xfrm>
            <a:custGeom>
              <a:rect l="l" t="t" r="r" b="b"/>
              <a:pathLst>
                <a:path w="17360900" h="890269">
                  <a:moveTo>
                    <a:pt x="0" y="890025"/>
                  </a:moveTo>
                  <a:lnTo>
                    <a:pt x="17360727" y="890025"/>
                  </a:lnTo>
                  <a:lnTo>
                    <a:pt x="17360727" y="0"/>
                  </a:lnTo>
                  <a:lnTo>
                    <a:pt x="0" y="0"/>
                  </a:lnTo>
                  <a:lnTo>
                    <a:pt x="0" y="890025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35F01EB2-D2FD-4BF7-A9EF-6F14458C96A2}"/>
                </a:ext>
              </a:extLst>
            </p:cNvPr>
            <p:cNvSpPr txBox="1"/>
            <p:nvPr/>
          </p:nvSpPr>
          <p:spPr>
            <a:xfrm>
              <a:off x="1060451" y="7635874"/>
              <a:ext cx="17221202" cy="413855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89953" marR="3081" indent="-282637">
                <a:spcBef>
                  <a:spcPts val="58"/>
                </a:spcBef>
              </a:pPr>
              <a:endParaRPr sz="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object 20">
            <a:extLst>
              <a:ext uri="{FF2B5EF4-FFF2-40B4-BE49-F238E27FC236}">
                <a16:creationId xmlns:a16="http://schemas.microsoft.com/office/drawing/2014/main" id="{C02E15F9-D8FA-446B-88FF-98AA2D3143E5}"/>
              </a:ext>
            </a:extLst>
          </p:cNvPr>
          <p:cNvSpPr txBox="1"/>
          <p:nvPr/>
        </p:nvSpPr>
        <p:spPr>
          <a:xfrm>
            <a:off x="9611752" y="1635593"/>
            <a:ext cx="2079349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ts val="1201"/>
              </a:lnSpc>
              <a:spcBef>
                <a:spcPts val="58"/>
              </a:spcBef>
            </a:pPr>
            <a:r>
              <a:rPr lang="ru-RU" sz="1000" b="1" spc="-27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ПОЛНЫЙ</a:t>
            </a:r>
            <a:endParaRPr lang="ru-RU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2BD39399-3CDA-4EFD-ADE7-703FCE85D55B}"/>
              </a:ext>
            </a:extLst>
          </p:cNvPr>
          <p:cNvSpPr txBox="1"/>
          <p:nvPr/>
        </p:nvSpPr>
        <p:spPr>
          <a:xfrm>
            <a:off x="7143722" y="1635593"/>
            <a:ext cx="2127482" cy="161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ru-RU" sz="1000" b="1" spc="-24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СРЕДНИЙ</a:t>
            </a:r>
            <a:endParaRPr lang="ru-RU"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55">
            <a:extLst>
              <a:ext uri="{FF2B5EF4-FFF2-40B4-BE49-F238E27FC236}">
                <a16:creationId xmlns:a16="http://schemas.microsoft.com/office/drawing/2014/main" id="{93AE8EBB-B32B-45A1-84E8-AD67B2329076}"/>
              </a:ext>
            </a:extLst>
          </p:cNvPr>
          <p:cNvGrpSpPr/>
          <p:nvPr/>
        </p:nvGrpSpPr>
        <p:grpSpPr>
          <a:xfrm>
            <a:off x="9616119" y="1473501"/>
            <a:ext cx="1659113" cy="123671"/>
            <a:chOff x="9465679" y="2607490"/>
            <a:chExt cx="2736000" cy="203942"/>
          </a:xfrm>
          <a:solidFill>
            <a:srgbClr val="7030A0"/>
          </a:solidFill>
        </p:grpSpPr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5569D82D-3893-415B-9FAC-596CB58760C6}"/>
                </a:ext>
              </a:extLst>
            </p:cNvPr>
            <p:cNvSpPr/>
            <p:nvPr/>
          </p:nvSpPr>
          <p:spPr>
            <a:xfrm>
              <a:off x="9465679" y="2811432"/>
              <a:ext cx="2736000" cy="0"/>
            </a:xfrm>
            <a:custGeom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bject 33">
              <a:extLst>
                <a:ext uri="{FF2B5EF4-FFF2-40B4-BE49-F238E27FC236}">
                  <a16:creationId xmlns:a16="http://schemas.microsoft.com/office/drawing/2014/main" id="{BD3EA173-1EFD-4FE8-8BBB-265D6681A8FD}"/>
                </a:ext>
              </a:extLst>
            </p:cNvPr>
            <p:cNvSpPr/>
            <p:nvPr/>
          </p:nvSpPr>
          <p:spPr>
            <a:xfrm>
              <a:off x="11980279" y="2607490"/>
              <a:ext cx="177753" cy="17776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object 45">
            <a:extLst>
              <a:ext uri="{FF2B5EF4-FFF2-40B4-BE49-F238E27FC236}">
                <a16:creationId xmlns:a16="http://schemas.microsoft.com/office/drawing/2014/main" id="{2D8DA22A-546F-40EF-ABCB-791C6D7CED1B}"/>
              </a:ext>
            </a:extLst>
          </p:cNvPr>
          <p:cNvSpPr txBox="1"/>
          <p:nvPr/>
        </p:nvSpPr>
        <p:spPr>
          <a:xfrm>
            <a:off x="941292" y="4024040"/>
            <a:ext cx="3558360" cy="709792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7701">
              <a:spcBef>
                <a:spcPts val="555"/>
              </a:spcBef>
            </a:pPr>
            <a:endParaRPr lang="en-US" sz="1000" b="1" spc="-45">
              <a:solidFill>
                <a:srgbClr val="F44336"/>
              </a:solidFill>
              <a:latin typeface="Arial" pitchFamily="34" charset="0"/>
              <a:cs typeface="Arial" pitchFamily="34" charset="0"/>
            </a:endParaRPr>
          </a:p>
          <a:p>
            <a:pPr marL="7701">
              <a:spcBef>
                <a:spcPts val="555"/>
              </a:spcBef>
            </a:pPr>
            <a:endParaRPr lang="en-US" sz="1000" b="1" spc="-45">
              <a:solidFill>
                <a:srgbClr val="F44336"/>
              </a:solidFill>
              <a:latin typeface="Arial" pitchFamily="34" charset="0"/>
              <a:cs typeface="Arial" pitchFamily="34" charset="0"/>
            </a:endParaRPr>
          </a:p>
          <a:p>
            <a:pPr marL="7701">
              <a:spcBef>
                <a:spcPts val="555"/>
              </a:spcBef>
            </a:pPr>
            <a:r>
              <a:rPr lang="ru-RU" sz="1000" b="1" spc="-45">
                <a:solidFill>
                  <a:srgbClr val="F44336"/>
                </a:solidFill>
                <a:latin typeface="Arial" pitchFamily="34" charset="0"/>
                <a:cs typeface="Arial" pitchFamily="34" charset="0"/>
              </a:rPr>
              <a:t>  </a:t>
            </a:r>
            <a:endParaRPr sz="1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55">
            <a:extLst>
              <a:ext uri="{FF2B5EF4-FFF2-40B4-BE49-F238E27FC236}">
                <a16:creationId xmlns:a16="http://schemas.microsoft.com/office/drawing/2014/main" id="{0D9EF1F9-30F3-422C-A3CF-2757F998398B}"/>
              </a:ext>
            </a:extLst>
          </p:cNvPr>
          <p:cNvGrpSpPr/>
          <p:nvPr/>
        </p:nvGrpSpPr>
        <p:grpSpPr>
          <a:xfrm>
            <a:off x="7148088" y="1473501"/>
            <a:ext cx="1659113" cy="123671"/>
            <a:chOff x="9465679" y="2607490"/>
            <a:chExt cx="2736000" cy="203942"/>
          </a:xfrm>
          <a:solidFill>
            <a:srgbClr val="7030A0"/>
          </a:solidFill>
        </p:grpSpPr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760B7FB0-4153-4E62-A6CC-5C8468F3E703}"/>
                </a:ext>
              </a:extLst>
            </p:cNvPr>
            <p:cNvSpPr/>
            <p:nvPr/>
          </p:nvSpPr>
          <p:spPr>
            <a:xfrm>
              <a:off x="9465679" y="2811432"/>
              <a:ext cx="2736000" cy="0"/>
            </a:xfrm>
            <a:custGeom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bject 33">
              <a:extLst>
                <a:ext uri="{FF2B5EF4-FFF2-40B4-BE49-F238E27FC236}">
                  <a16:creationId xmlns:a16="http://schemas.microsoft.com/office/drawing/2014/main" id="{C7E949CE-0165-4DDB-8A97-2152C8CDECA8}"/>
                </a:ext>
              </a:extLst>
            </p:cNvPr>
            <p:cNvSpPr/>
            <p:nvPr/>
          </p:nvSpPr>
          <p:spPr>
            <a:xfrm>
              <a:off x="10761079" y="2607490"/>
              <a:ext cx="177753" cy="17776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55">
            <a:extLst>
              <a:ext uri="{FF2B5EF4-FFF2-40B4-BE49-F238E27FC236}">
                <a16:creationId xmlns:a16="http://schemas.microsoft.com/office/drawing/2014/main" id="{DDC5B177-3A76-455B-810C-AE7A9A5CF860}"/>
              </a:ext>
            </a:extLst>
          </p:cNvPr>
          <p:cNvGrpSpPr/>
          <p:nvPr/>
        </p:nvGrpSpPr>
        <p:grpSpPr>
          <a:xfrm>
            <a:off x="5005002" y="1482832"/>
            <a:ext cx="1659113" cy="123671"/>
            <a:chOff x="9465679" y="2607490"/>
            <a:chExt cx="2736000" cy="203942"/>
          </a:xfrm>
          <a:solidFill>
            <a:srgbClr val="7030A0"/>
          </a:solidFill>
        </p:grpSpPr>
        <p:sp>
          <p:nvSpPr>
            <p:cNvPr id="32" name="object 25">
              <a:extLst>
                <a:ext uri="{FF2B5EF4-FFF2-40B4-BE49-F238E27FC236}">
                  <a16:creationId xmlns:a16="http://schemas.microsoft.com/office/drawing/2014/main" id="{6FF969E9-2B64-42A9-9611-11AC716D696A}"/>
                </a:ext>
              </a:extLst>
            </p:cNvPr>
            <p:cNvSpPr/>
            <p:nvPr/>
          </p:nvSpPr>
          <p:spPr>
            <a:xfrm>
              <a:off x="9465679" y="2811432"/>
              <a:ext cx="2736000" cy="0"/>
            </a:xfrm>
            <a:custGeom>
              <a:rect l="l" t="t" r="r" b="b"/>
              <a:pathLst>
                <a:path w="3560444">
                  <a:moveTo>
                    <a:pt x="0" y="0"/>
                  </a:moveTo>
                  <a:lnTo>
                    <a:pt x="3560101" y="0"/>
                  </a:lnTo>
                </a:path>
              </a:pathLst>
            </a:custGeom>
            <a:grpFill/>
            <a:ln w="52354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32EB65A7-6443-4B26-8CD4-414416EBBACA}"/>
                </a:ext>
              </a:extLst>
            </p:cNvPr>
            <p:cNvSpPr/>
            <p:nvPr/>
          </p:nvSpPr>
          <p:spPr>
            <a:xfrm>
              <a:off x="9465679" y="2607490"/>
              <a:ext cx="177753" cy="177764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 sz="105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object 45">
            <a:extLst>
              <a:ext uri="{FF2B5EF4-FFF2-40B4-BE49-F238E27FC236}">
                <a16:creationId xmlns:a16="http://schemas.microsoft.com/office/drawing/2014/main" id="{B797CD80-C6AB-4CCD-A3BE-F8397A2D9482}"/>
              </a:ext>
            </a:extLst>
          </p:cNvPr>
          <p:cNvSpPr txBox="1"/>
          <p:nvPr/>
        </p:nvSpPr>
        <p:spPr>
          <a:xfrm>
            <a:off x="683228" y="2070711"/>
            <a:ext cx="4752528" cy="4346621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Использование ФГИС «Моя школа»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Доступ  к верифицированному цифровому образовательному контенту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Оснащение IT-оборудованием 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Эксплуатация информационной системы </a:t>
            </a:r>
            <a:b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управления образовательной организации 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Организация высокоскоростного интернета </a:t>
            </a:r>
            <a:b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с контент-фильтрацией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Создание на базе ИКОП («Сферум») профессиональных сообществ педагогов</a:t>
            </a:r>
          </a:p>
          <a:p>
            <a:pPr marL="177800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r>
              <a:rPr lang="ru-RU" sz="14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Государственно-общественное управление </a:t>
            </a:r>
          </a:p>
          <a:p>
            <a:pPr marL="179151" indent="-171450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§"/>
            </a:pPr>
            <a:endParaRPr lang="en-US" sz="900" b="1" spc="-45">
              <a:solidFill>
                <a:srgbClr val="F443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58B5FFC-2852-4AAF-B789-DF3BCBA2AE49}"/>
              </a:ext>
            </a:extLst>
          </p:cNvPr>
          <p:cNvSpPr/>
          <p:nvPr/>
        </p:nvSpPr>
        <p:spPr>
          <a:xfrm>
            <a:off x="635383" y="2536279"/>
            <a:ext cx="10527665" cy="0"/>
          </a:xfrm>
          <a:custGeom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CF19ED2A-2F0F-4D9D-9149-2537366DDE3F}"/>
              </a:ext>
            </a:extLst>
          </p:cNvPr>
          <p:cNvSpPr/>
          <p:nvPr/>
        </p:nvSpPr>
        <p:spPr>
          <a:xfrm>
            <a:off x="635383" y="2397656"/>
            <a:ext cx="10522268" cy="0"/>
          </a:xfrm>
          <a:custGeom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bject 24">
            <a:extLst>
              <a:ext uri="{FF2B5EF4-FFF2-40B4-BE49-F238E27FC236}">
                <a16:creationId xmlns:a16="http://schemas.microsoft.com/office/drawing/2014/main" id="{83259CEA-8B1A-4CBD-AB61-E17DC12B29C0}"/>
              </a:ext>
            </a:extLst>
          </p:cNvPr>
          <p:cNvSpPr/>
          <p:nvPr/>
        </p:nvSpPr>
        <p:spPr>
          <a:xfrm>
            <a:off x="551070" y="2721110"/>
            <a:ext cx="10522268" cy="0"/>
          </a:xfrm>
          <a:custGeom>
            <a:rect l="l" t="t" r="r" b="b"/>
            <a:pathLst>
              <a:path w="17360900" h="52704">
                <a:moveTo>
                  <a:pt x="0" y="52354"/>
                </a:moveTo>
                <a:lnTo>
                  <a:pt x="17360727" y="52354"/>
                </a:lnTo>
                <a:lnTo>
                  <a:pt x="17360727" y="0"/>
                </a:lnTo>
                <a:lnTo>
                  <a:pt x="0" y="0"/>
                </a:lnTo>
                <a:lnTo>
                  <a:pt x="0" y="52354"/>
                </a:lnTo>
                <a:close/>
              </a:path>
            </a:pathLst>
          </a:custGeom>
          <a:solidFill>
            <a:srgbClr val="031B83"/>
          </a:solidFill>
        </p:spPr>
        <p:txBody>
          <a:bodyPr wrap="square" lIns="0" tIns="0" rIns="0" bIns="0" rtlCol="0"/>
          <a:lstStyle/>
          <a:p>
            <a:endParaRPr sz="105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45">
            <a:extLst>
              <a:ext uri="{FF2B5EF4-FFF2-40B4-BE49-F238E27FC236}">
                <a16:creationId xmlns:a16="http://schemas.microsoft.com/office/drawing/2014/main" id="{CAEEE6D1-51EA-4C78-8887-3B6199AB47DB}"/>
              </a:ext>
            </a:extLst>
          </p:cNvPr>
          <p:cNvSpPr txBox="1"/>
          <p:nvPr/>
        </p:nvSpPr>
        <p:spPr>
          <a:xfrm>
            <a:off x="4913856" y="2053876"/>
            <a:ext cx="1792620" cy="4149195"/>
          </a:xfrm>
          <a:prstGeom prst="rect">
            <a:avLst/>
          </a:prstGeom>
          <a:ln>
            <a:noFill/>
          </a:ln>
        </p:spPr>
        <p:txBody>
          <a:bodyPr vert="horz" wrap="square" lIns="0" tIns="70467" rIns="0" bIns="0" rtlCol="0">
            <a:spAutoFit/>
          </a:bodyPr>
          <a:lstStyle/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Доступ к оцифрованным учебникам</a:t>
            </a:r>
          </a:p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Наличие мобильных цифровых классов </a:t>
            </a:r>
          </a:p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Управление образовательной организацией в цифровом формате </a:t>
            </a:r>
          </a:p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Подключение 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к интернету 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с фильтрацией трафика</a:t>
            </a:r>
          </a:p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Подключение к ИКОП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  <a:p>
            <a:pPr marL="7701"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Родительский комитет </a:t>
            </a:r>
          </a:p>
        </p:txBody>
      </p:sp>
      <p:sp>
        <p:nvSpPr>
          <p:cNvPr id="39" name="object 45">
            <a:extLst>
              <a:ext uri="{FF2B5EF4-FFF2-40B4-BE49-F238E27FC236}">
                <a16:creationId xmlns:a16="http://schemas.microsoft.com/office/drawing/2014/main" id="{00CC1FCB-AF83-4425-9931-72EDBAB9D8C6}"/>
              </a:ext>
            </a:extLst>
          </p:cNvPr>
          <p:cNvSpPr txBox="1"/>
          <p:nvPr/>
        </p:nvSpPr>
        <p:spPr>
          <a:xfrm>
            <a:off x="7045112" y="2053876"/>
            <a:ext cx="2125556" cy="4736215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algn="ctr">
              <a:spcAft>
                <a:spcPts val="24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24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Доступ к оцифрованным учебникам и дополнительной литературе</a:t>
            </a:r>
          </a:p>
          <a:p>
            <a:pPr algn="ctr">
              <a:spcAft>
                <a:spcPts val="24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Наличие мобильных цифровых классов, оснащенность не менее 50% учебных классов СОИ</a:t>
            </a:r>
          </a:p>
          <a:p>
            <a:pPr algn="ctr">
              <a:spcAft>
                <a:spcPts val="24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Интеграция системы управления с региональными информационными системами </a:t>
            </a:r>
          </a:p>
          <a:p>
            <a:pPr algn="ctr">
              <a:spcAft>
                <a:spcPts val="24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Обеспечение беспроводного доступа на территории организации</a:t>
            </a:r>
          </a:p>
          <a:p>
            <a:pPr algn="ctr">
              <a:spcAft>
                <a:spcPts val="24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Назначение Эксперта 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по цифровой трансформации </a:t>
            </a:r>
          </a:p>
          <a:p>
            <a:pPr algn="ctr">
              <a:spcAft>
                <a:spcPts val="24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Управляющий совет 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bject 45">
            <a:extLst>
              <a:ext uri="{FF2B5EF4-FFF2-40B4-BE49-F238E27FC236}">
                <a16:creationId xmlns:a16="http://schemas.microsoft.com/office/drawing/2014/main" id="{C0578EB3-4D28-4D0F-A2AB-782279BBBDE6}"/>
              </a:ext>
            </a:extLst>
          </p:cNvPr>
          <p:cNvSpPr txBox="1"/>
          <p:nvPr/>
        </p:nvSpPr>
        <p:spPr>
          <a:xfrm>
            <a:off x="9281944" y="2053876"/>
            <a:ext cx="2253398" cy="4813159"/>
          </a:xfrm>
          <a:prstGeom prst="rect">
            <a:avLst/>
          </a:prstGeom>
        </p:spPr>
        <p:txBody>
          <a:bodyPr vert="horz" wrap="square" lIns="0" tIns="70467" rIns="0" bIns="0" rtlCol="0">
            <a:spAutoFit/>
          </a:bodyPr>
          <a:lstStyle/>
          <a:p>
            <a:pPr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Возможность создания собственного ЦОК для демонстрации на уроках</a:t>
            </a:r>
          </a:p>
          <a:p>
            <a:pPr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Наличие мобильных цифровых классов, оснащенность 100% учебных классов СОИ</a:t>
            </a:r>
          </a:p>
          <a:p>
            <a:pPr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Интеграция системы управления 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с региональными 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и федеральными информационными системами </a:t>
            </a:r>
          </a:p>
          <a:p>
            <a:pPr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Введение собственных правил 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по использованию мобильными устройствами</a:t>
            </a:r>
          </a:p>
          <a:p>
            <a:pPr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Возможность проведения 100% уроков и внеклассных мероприятий </a:t>
            </a:r>
            <a:b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</a:b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с помощью ВКС</a:t>
            </a:r>
          </a:p>
          <a:p>
            <a:pPr algn="ctr">
              <a:spcAft>
                <a:spcPts val="1800"/>
              </a:spcAft>
              <a:buSzPct val="150000"/>
              <a:buFont typeface="Wingdings" pitchFamily="2" charset="2"/>
              <a:buChar char="ü"/>
            </a:pPr>
            <a:r>
              <a:rPr lang="ru-RU" sz="1000" spc="-21">
                <a:solidFill>
                  <a:srgbClr val="031B83"/>
                </a:solidFill>
                <a:latin typeface="Arial" pitchFamily="34" charset="0"/>
                <a:cs typeface="Arial" pitchFamily="34" charset="0"/>
              </a:rPr>
              <a:t>Управляющий совет, ученическое самоуправление</a:t>
            </a:r>
          </a:p>
          <a:p>
            <a:pPr marL="7701" algn="ctr">
              <a:lnSpc>
                <a:spcPct val="150000"/>
              </a:lnSpc>
              <a:spcAft>
                <a:spcPts val="606"/>
              </a:spcAft>
              <a:buSzPct val="150000"/>
              <a:buFont typeface="Wingdings" pitchFamily="2" charset="2"/>
              <a:buChar char="ü"/>
            </a:pPr>
            <a:endParaRPr lang="ru-RU" sz="1000" spc="-21">
              <a:solidFill>
                <a:srgbClr val="031B8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044F3B-3156-7720-C620-C88DC1148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t="13558" r="30898" b="29584"/>
          <a:stretch>
            <a:fillRect/>
          </a:stretch>
        </p:blipFill>
        <p:spPr>
          <a:xfrm>
            <a:off x="730958" y="130006"/>
            <a:ext cx="999000" cy="10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327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</a:xfrm>
      </p:grpSpPr>
      <p:pic>
        <p:nvPicPr>
          <p:cNvPr id="19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3" name="Google Shape;1261;p75">
            <a:extLst>
              <a:ext uri="{FF2B5EF4-FFF2-40B4-BE49-F238E27FC236}">
                <a16:creationId xmlns:a16="http://schemas.microsoft.com/office/drawing/2014/main" id="{43772123-95E5-425E-BC5F-A7804DC4D9FC}"/>
              </a:ext>
            </a:extLst>
          </p:cNvPr>
          <p:cNvSpPr txBox="1"/>
          <p:nvPr/>
        </p:nvSpPr>
        <p:spPr>
          <a:xfrm>
            <a:off x="684177" y="161962"/>
            <a:ext cx="10849011" cy="67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>
                <a:schemeClr val="lt1"/>
              </a:buClr>
              <a:buSzPts val="3600"/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ИСПОЛЬЗОВАНИЕ ШКОЛАМИ ЦИФРОВЫХ ПЛАТФОРМ В 2021/2022 гг.</a:t>
            </a:r>
            <a:endParaRPr lang="ru-RU" sz="2400" b="1">
              <a:solidFill>
                <a:srgbClr val="1B3181"/>
              </a:solidFill>
              <a:latin typeface="Arial"/>
              <a:cs typeface="Arial"/>
            </a:endParaRPr>
          </a:p>
        </p:txBody>
      </p:sp>
      <p:sp>
        <p:nvSpPr>
          <p:cNvPr id="13" name="Скругленный прямоугольник 4">
            <a:extLst>
              <a:ext uri="{FF2B5EF4-FFF2-40B4-BE49-F238E27FC236}">
                <a16:creationId xmlns:a16="http://schemas.microsoft.com/office/drawing/2014/main" id="{D7C63C84-E298-BC82-DF7E-2CA776F572BC}"/>
              </a:ext>
            </a:extLst>
          </p:cNvPr>
          <p:cNvSpPr/>
          <p:nvPr/>
        </p:nvSpPr>
        <p:spPr>
          <a:xfrm>
            <a:off x="263768" y="1300598"/>
            <a:ext cx="6418385" cy="65063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EAB1933-9A84-055F-2890-9FD6DE0DAB28}"/>
              </a:ext>
            </a:extLst>
          </p:cNvPr>
          <p:cNvSpPr/>
          <p:nvPr/>
        </p:nvSpPr>
        <p:spPr>
          <a:xfrm>
            <a:off x="913169" y="1474787"/>
            <a:ext cx="3131293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1,47 тыс.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учителей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A0AEC-BABF-1F70-02DD-9C133EE573DC}"/>
              </a:ext>
            </a:extLst>
          </p:cNvPr>
          <p:cNvSpPr txBox="1"/>
          <p:nvPr/>
        </p:nvSpPr>
        <p:spPr>
          <a:xfrm>
            <a:off x="609919" y="759643"/>
            <a:ext cx="248226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>
                <a:solidFill>
                  <a:srgbClr val="1B318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«УЧИ.РУ»</a:t>
            </a:r>
            <a:endParaRPr lang="ru-RU" sz="2000">
              <a:solidFill>
                <a:srgbClr val="1B318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D501C2-A86F-5B05-23BC-04A8ECDE0E5F}"/>
              </a:ext>
            </a:extLst>
          </p:cNvPr>
          <p:cNvSpPr txBox="1"/>
          <p:nvPr/>
        </p:nvSpPr>
        <p:spPr>
          <a:xfrm>
            <a:off x="582649" y="3972329"/>
            <a:ext cx="248226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>
                <a:solidFill>
                  <a:srgbClr val="1B318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«ГлобалЛаб»</a:t>
            </a:r>
            <a:endParaRPr lang="ru-RU" sz="2000">
              <a:solidFill>
                <a:srgbClr val="1B318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79C1896-2876-C4B3-A91F-72CD402E7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t="17846" r="12145" b="9920"/>
          <a:stretch>
            <a:fillRect/>
          </a:stretch>
        </p:blipFill>
        <p:spPr>
          <a:xfrm>
            <a:off x="7046838" y="3958347"/>
            <a:ext cx="4474971" cy="2446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611D55-DC8E-AB05-32D2-43E2C4EF6CF5}"/>
              </a:ext>
            </a:extLst>
          </p:cNvPr>
          <p:cNvSpPr txBox="1"/>
          <p:nvPr/>
        </p:nvSpPr>
        <p:spPr>
          <a:xfrm>
            <a:off x="557164" y="5262583"/>
            <a:ext cx="5462569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>
                <a:solidFill>
                  <a:srgbClr val="1B318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«Я-класс»</a:t>
            </a:r>
            <a:endParaRPr lang="ru-RU" sz="2000">
              <a:solidFill>
                <a:srgbClr val="1B318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CDA35249-34FF-32AE-A60E-1730CA122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2" b="9388"/>
          <a:stretch>
            <a:fillRect/>
          </a:stretch>
        </p:blipFill>
        <p:spPr bwMode="auto">
          <a:xfrm flipH="1">
            <a:off x="7065499" y="1106832"/>
            <a:ext cx="4482338" cy="2387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Скругленный прямоугольник 4">
            <a:extLst>
              <a:ext uri="{FF2B5EF4-FFF2-40B4-BE49-F238E27FC236}">
                <a16:creationId xmlns:a16="http://schemas.microsoft.com/office/drawing/2014/main" id="{D7C63C84-E298-BC82-DF7E-2CA776F572BC}"/>
              </a:ext>
            </a:extLst>
          </p:cNvPr>
          <p:cNvSpPr/>
          <p:nvPr/>
        </p:nvSpPr>
        <p:spPr>
          <a:xfrm>
            <a:off x="281353" y="2102649"/>
            <a:ext cx="6435969" cy="65063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EAB1933-9A84-055F-2890-9FD6DE0DAB28}"/>
              </a:ext>
            </a:extLst>
          </p:cNvPr>
          <p:cNvSpPr/>
          <p:nvPr/>
        </p:nvSpPr>
        <p:spPr>
          <a:xfrm>
            <a:off x="872134" y="2279159"/>
            <a:ext cx="4332911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3,54 тыс.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занимается учеников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">
            <a:extLst>
              <a:ext uri="{FF2B5EF4-FFF2-40B4-BE49-F238E27FC236}">
                <a16:creationId xmlns:a16="http://schemas.microsoft.com/office/drawing/2014/main" id="{D7C63C84-E298-BC82-DF7E-2CA776F572BC}"/>
              </a:ext>
            </a:extLst>
          </p:cNvPr>
          <p:cNvSpPr/>
          <p:nvPr/>
        </p:nvSpPr>
        <p:spPr>
          <a:xfrm>
            <a:off x="263769" y="2930802"/>
            <a:ext cx="6488723" cy="920229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EAB1933-9A84-055F-2890-9FD6DE0DAB28}"/>
              </a:ext>
            </a:extLst>
          </p:cNvPr>
          <p:cNvSpPr/>
          <p:nvPr/>
        </p:nvSpPr>
        <p:spPr>
          <a:xfrm>
            <a:off x="844062" y="3000478"/>
            <a:ext cx="573258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0,8 тыс.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участвует</a:t>
            </a:r>
            <a:r>
              <a:rPr kumimoji="0" lang="ru-RU" sz="200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в онлайн олимпиадах. 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00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Топ активных школ: 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00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Лицей № 7, СОШ № 16, Гимназия № 1</a:t>
            </a:r>
            <a:endParaRPr kumimoji="0" lang="ru-RU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">
            <a:extLst>
              <a:ext uri="{FF2B5EF4-FFF2-40B4-BE49-F238E27FC236}">
                <a16:creationId xmlns:a16="http://schemas.microsoft.com/office/drawing/2014/main" id="{D7C63C84-E298-BC82-DF7E-2CA776F572BC}"/>
              </a:ext>
            </a:extLst>
          </p:cNvPr>
          <p:cNvSpPr/>
          <p:nvPr/>
        </p:nvSpPr>
        <p:spPr>
          <a:xfrm>
            <a:off x="334107" y="5767755"/>
            <a:ext cx="6559062" cy="902774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EAB1933-9A84-055F-2890-9FD6DE0DAB28}"/>
              </a:ext>
            </a:extLst>
          </p:cNvPr>
          <p:cNvSpPr/>
          <p:nvPr/>
        </p:nvSpPr>
        <p:spPr>
          <a:xfrm>
            <a:off x="813520" y="5907104"/>
            <a:ext cx="6026895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ru-RU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зарегистрировано</a:t>
            </a:r>
            <a:r>
              <a:rPr kumimoji="0" lang="ru-RU" sz="200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более 25 мастер-классов,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00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9 школ, 1,1 тыс. учителей, 1,6 тыс. учащихся</a:t>
            </a:r>
            <a:endParaRPr kumimoji="0" lang="ru-RU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">
            <a:extLst>
              <a:ext uri="{FF2B5EF4-FFF2-40B4-BE49-F238E27FC236}">
                <a16:creationId xmlns:a16="http://schemas.microsoft.com/office/drawing/2014/main" id="{D7C63C84-E298-BC82-DF7E-2CA776F572BC}"/>
              </a:ext>
            </a:extLst>
          </p:cNvPr>
          <p:cNvSpPr/>
          <p:nvPr/>
        </p:nvSpPr>
        <p:spPr>
          <a:xfrm>
            <a:off x="328243" y="4507589"/>
            <a:ext cx="6435969" cy="65063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EAB1933-9A84-055F-2890-9FD6DE0DAB28}"/>
              </a:ext>
            </a:extLst>
          </p:cNvPr>
          <p:cNvSpPr/>
          <p:nvPr/>
        </p:nvSpPr>
        <p:spPr>
          <a:xfrm>
            <a:off x="1024534" y="4718605"/>
            <a:ext cx="4332911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1,23 тыс.</a:t>
            </a:r>
            <a:r>
              <a:rPr kumimoji="0" lang="ru-RU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пользователей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0792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2E5A97-CE92-08B0-9581-D5D5CC6E0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50" t="470" r="7838" b="18289"/>
          <a:stretch>
            <a:fillRect/>
          </a:stretch>
        </p:blipFill>
        <p:spPr>
          <a:xfrm>
            <a:off x="706870" y="4214748"/>
            <a:ext cx="3424681" cy="2238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F75FEC8-2CC4-9ED3-A3C5-2FD08AEEA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630" y="4214748"/>
            <a:ext cx="3467374" cy="2237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98E1FAD2-C24A-FB90-59E5-8247475A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8256"/>
          <a:stretch>
            <a:fillRect/>
          </a:stretch>
        </p:blipFill>
        <p:spPr bwMode="auto">
          <a:xfrm>
            <a:off x="4364137" y="4214748"/>
            <a:ext cx="3493907" cy="2237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Объект 2">
            <a:extLst>
              <a:ext uri="{FF2B5EF4-FFF2-40B4-BE49-F238E27FC236}">
                <a16:creationId xmlns:a16="http://schemas.microsoft.com/office/drawing/2014/main" id="{BB00F70D-C6A3-2D47-8596-F484E68A73CB}"/>
              </a:ext>
            </a:extLst>
          </p:cNvPr>
          <p:cNvSpPr txBox="1"/>
          <p:nvPr/>
        </p:nvSpPr>
        <p:spPr>
          <a:xfrm>
            <a:off x="695325" y="174190"/>
            <a:ext cx="10837863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УСЛОВИЯ ПРОВЕДЕНИЯ ГИА В 2020, 2021, 2022 ГОДУ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51DBCE9-23BF-05C3-E1A0-A6A850F06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1" y="1048715"/>
            <a:ext cx="1276380" cy="87830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D8B0828-7B81-AEA7-24CE-57F302C2A30B}"/>
              </a:ext>
            </a:extLst>
          </p:cNvPr>
          <p:cNvSpPr/>
          <p:nvPr/>
        </p:nvSpPr>
        <p:spPr>
          <a:xfrm>
            <a:off x="1007918" y="1319306"/>
            <a:ext cx="606888" cy="3233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defRPr/>
            </a:pPr>
            <a:r>
              <a:rPr lang="ru-RU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45FD23F-97A1-1131-77BC-118F1A0BC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98" y="1048715"/>
            <a:ext cx="1276380" cy="87830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969B38-DD4D-BF21-45C9-E5480ABB702D}"/>
              </a:ext>
            </a:extLst>
          </p:cNvPr>
          <p:cNvSpPr/>
          <p:nvPr/>
        </p:nvSpPr>
        <p:spPr>
          <a:xfrm>
            <a:off x="594361" y="2026716"/>
            <a:ext cx="3977639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SzTx/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ЕГЭ сдавали только </a:t>
            </a:r>
            <a:b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поступающие в ВУЗ</a:t>
            </a:r>
          </a:p>
          <a:p>
            <a:pPr marL="177800" lvl="0" indent="-177800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Не было ЕГЭ </a:t>
            </a:r>
            <a:r>
              <a:rPr lang="ru-RU" sz="1600">
                <a:latin typeface="Arial" pitchFamily="34" charset="0"/>
                <a:cs typeface="Arial" pitchFamily="34" charset="0"/>
              </a:rPr>
              <a:t>по базовой </a:t>
            </a:r>
            <a:br>
              <a:rPr lang="ru-RU" sz="1600">
                <a:latin typeface="Arial" pitchFamily="34" charset="0"/>
                <a:cs typeface="Arial" pitchFamily="34" charset="0"/>
              </a:rPr>
            </a:br>
            <a:r>
              <a:rPr lang="ru-RU" sz="1600">
                <a:latin typeface="Arial" pitchFamily="34" charset="0"/>
                <a:cs typeface="Arial" pitchFamily="34" charset="0"/>
              </a:rPr>
              <a:t>математике</a:t>
            </a:r>
          </a:p>
          <a:p>
            <a:pPr marL="177800" lvl="0" indent="-177800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Аттестаты выданы на основе </a:t>
            </a:r>
            <a:b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текущей успеваемости</a:t>
            </a:r>
          </a:p>
          <a:p>
            <a:pPr marL="177800" lvl="0" indent="-177800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ОГЭ не проводился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16FEB1E-A516-D2FE-04A1-B80B4E086D3A}"/>
              </a:ext>
            </a:extLst>
          </p:cNvPr>
          <p:cNvSpPr/>
          <p:nvPr/>
        </p:nvSpPr>
        <p:spPr>
          <a:xfrm>
            <a:off x="4756745" y="1319306"/>
            <a:ext cx="606888" cy="3233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defRPr/>
            </a:pPr>
            <a:r>
              <a:rPr lang="ru-RU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</a:t>
            </a:r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CA4021B-8BFC-EB2B-1CD6-3621D21519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78" y="1048715"/>
            <a:ext cx="1276380" cy="87830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7CCD23-F2FB-546A-813D-70636F90103E}"/>
              </a:ext>
            </a:extLst>
          </p:cNvPr>
          <p:cNvSpPr/>
          <p:nvPr/>
        </p:nvSpPr>
        <p:spPr>
          <a:xfrm>
            <a:off x="8395670" y="1319306"/>
            <a:ext cx="606888" cy="32338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>
              <a:defRPr/>
            </a:pPr>
            <a:r>
              <a:rPr lang="ru-RU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25D92AE-764E-8FA2-CED0-23EFB0A323DF}"/>
              </a:ext>
            </a:extLst>
          </p:cNvPr>
          <p:cNvSpPr/>
          <p:nvPr/>
        </p:nvSpPr>
        <p:spPr>
          <a:xfrm>
            <a:off x="4311525" y="2026716"/>
            <a:ext cx="371945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SzTx/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ЕГЭ сдавали только </a:t>
            </a:r>
            <a:b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поступающие в ВУЗ</a:t>
            </a:r>
          </a:p>
          <a:p>
            <a:pPr marL="177800" marR="0" lvl="0" indent="-17780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SzTx/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ЕГЭ по русскому языку – условие для получения аттестата</a:t>
            </a:r>
          </a:p>
          <a:p>
            <a:pPr marL="177800" marR="0" lvl="0" indent="-17780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SzTx/>
              <a:buFont typeface="Wingdings" pitchFamily="2" charset="2"/>
              <a:buChar char="§"/>
              <a:defRPr/>
            </a:pPr>
            <a:r>
              <a:rPr lang="ru-RU" sz="1600">
                <a:latin typeface="Arial" pitchFamily="34" charset="0"/>
                <a:cs typeface="Arial" pitchFamily="34" charset="0"/>
              </a:rPr>
              <a:t>Математика</a:t>
            </a: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только профильная</a:t>
            </a:r>
          </a:p>
          <a:p>
            <a:pPr marL="177800" marR="0" lvl="0" indent="-17780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SzTx/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ОГЭ проводился только </a:t>
            </a:r>
            <a:b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по русскому языку и математике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D7918E-1A16-278A-1836-2C8C64B59D59}"/>
              </a:ext>
            </a:extLst>
          </p:cNvPr>
          <p:cNvSpPr/>
          <p:nvPr/>
        </p:nvSpPr>
        <p:spPr>
          <a:xfrm>
            <a:off x="8070091" y="2026716"/>
            <a:ext cx="3493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SzTx/>
              <a:buFont typeface="Wingdings" pitchFamily="2" charset="2"/>
              <a:buChar char="§"/>
              <a:defRPr/>
            </a:pP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ЕГЭ, ОГЭ проведены </a:t>
            </a:r>
            <a:b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 полноценном формате</a:t>
            </a:r>
          </a:p>
        </p:txBody>
      </p:sp>
    </p:spTree>
    <p:extLst>
      <p:ext uri="{BB962C8B-B14F-4D97-AF65-F5344CB8AC3E}">
        <p14:creationId xmlns:p14="http://schemas.microsoft.com/office/powerpoint/2010/main" val="111590751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F377B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Распределение школьников по выбору предметов ОГЭ в 2022 году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24620" y="1364609"/>
          <a:ext cx="9917674" cy="508794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СРАВНИТЕЛЬНЫЙ АНАЛИЗ РЕЗУЛЬТАТОВ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ПО РУССКОМУ ЯЗЫКУ И МАТЕМАТИКЕ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641513" y="1509311"/>
          <a:ext cx="8813493" cy="430759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3" name="Объект 2"/>
          <p:cNvGraphicFramePr/>
          <p:nvPr/>
        </p:nvGraphicFramePr>
        <p:xfrm>
          <a:off x="903383" y="1233889"/>
          <a:ext cx="10509032" cy="451628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ПРЕДМЕТЫ ПО ВЫБОРУ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59050782"/>
              </p:ext>
            </p:extLst>
          </p:nvPr>
        </p:nvGraphicFramePr>
        <p:xfrm>
          <a:off x="770965" y="896471"/>
          <a:ext cx="10703859" cy="560910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НАЦИОНАЛЬНАЯ ДОКТРИНА ОБРАЗОВАНИЯ </a:t>
            </a:r>
            <a:b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51DF0-9B08-1CA1-8F29-938650938105}"/>
              </a:ext>
            </a:extLst>
          </p:cNvPr>
          <p:cNvSpPr txBox="1"/>
          <p:nvPr/>
        </p:nvSpPr>
        <p:spPr>
          <a:xfrm>
            <a:off x="769256" y="1460187"/>
            <a:ext cx="51090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Образование - целенаправленный процесс становления и развития всех сущностных сил и способностей  человека,  раскрытия сути подлинно человеческого в человеке, помогающего ему устремляться к воплощению национального образовательного идеала.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4E0F6F-E939-1B45-8E7E-6F03671AD044}"/>
              </a:ext>
            </a:extLst>
          </p:cNvPr>
          <p:cNvSpPr/>
          <p:nvPr/>
        </p:nvSpPr>
        <p:spPr>
          <a:xfrm>
            <a:off x="429209" y="4701643"/>
            <a:ext cx="5483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Проект / Под ред. чл.-корр. РАО В.И. Слободчикова. Изд. 2-е, исправленное и дополненное. М., 2022. 34 с.</a:t>
            </a:r>
            <a:endParaRPr lang="ru-RU" sz="16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D3436-A1C2-7649-A987-1F5AB7A3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3" y="1557338"/>
            <a:ext cx="5400675" cy="3595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960280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КРИТЕРИИ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0126"/>
          <a:stretch>
            <a:fillRect/>
          </a:stretch>
        </p:blipFill>
        <p:spPr bwMode="auto">
          <a:xfrm>
            <a:off x="0" y="0"/>
            <a:ext cx="12192000" cy="1362974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Наивысший балл по ЕГЭ в 2022 г.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B7D01-3D8C-0506-6B51-3074A8336010}"/>
              </a:ext>
            </a:extLst>
          </p:cNvPr>
          <p:cNvSpPr txBox="1"/>
          <p:nvPr/>
        </p:nvSpPr>
        <p:spPr>
          <a:xfrm>
            <a:off x="691467" y="3867771"/>
            <a:ext cx="325943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1B3181"/>
              </a:buClr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</a:t>
            </a:r>
            <a:r>
              <a:rPr lang="ru-RU" sz="2000" b="1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Нетунаева Елизавета, </a:t>
            </a: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выпускница МОБУ «СОШ №12» учитель Бронникова Людмила Леонидовна;</a:t>
            </a:r>
          </a:p>
          <a:p>
            <a:pPr>
              <a:spcAft>
                <a:spcPts val="800"/>
              </a:spcAft>
              <a:buClr>
                <a:srgbClr val="1B3181"/>
              </a:buClr>
            </a:pPr>
            <a:endParaRPr lang="ru-RU" sz="2000">
              <a:solidFill>
                <a:srgbClr val="1B318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Google Shape;12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65" y="1756082"/>
            <a:ext cx="3675348" cy="18152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04513" y="2363639"/>
            <a:ext cx="20418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>
                <a:solidFill>
                  <a:schemeClr val="bg1"/>
                </a:solidFill>
              </a:rPr>
              <a:t>Русский язык</a:t>
            </a:r>
          </a:p>
        </p:txBody>
      </p:sp>
      <p:pic>
        <p:nvPicPr>
          <p:cNvPr id="9" name="Google Shape;12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8629" y="1787711"/>
            <a:ext cx="3675348" cy="181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365" y="1802088"/>
            <a:ext cx="3675348" cy="18152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518030" y="2412521"/>
            <a:ext cx="20418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>
                <a:solidFill>
                  <a:schemeClr val="bg1"/>
                </a:solidFill>
              </a:rPr>
              <a:t>Литература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9147" y="2464279"/>
            <a:ext cx="20418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>
                <a:solidFill>
                  <a:schemeClr val="bg1"/>
                </a:solidFill>
              </a:rPr>
              <a:t>Химия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37494" y="3832609"/>
            <a:ext cx="3322787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Clr>
                <a:srgbClr val="1B3181"/>
              </a:buClr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</a:t>
            </a:r>
            <a:r>
              <a:rPr lang="ru-RU" sz="2000" b="1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Леоненко Дарья</a:t>
            </a: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выпускница МОБУ «СОШ №12» учитель Павлова Ольга Михайловна, </a:t>
            </a:r>
          </a:p>
          <a:p>
            <a:pPr lvl="0">
              <a:spcAft>
                <a:spcPts val="800"/>
              </a:spcAft>
              <a:buClr>
                <a:srgbClr val="1B3181"/>
              </a:buClr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ru-RU" sz="2000" b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Пискунова Злата, </a:t>
            </a: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выпускница МОБУ «СОШ №4», учитель Горшкова Людмила Валерьевна;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18094" y="3834383"/>
            <a:ext cx="3048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800"/>
              </a:spcAft>
              <a:buClr>
                <a:srgbClr val="1B3181"/>
              </a:buClr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– </a:t>
            </a:r>
            <a:r>
              <a:rPr lang="ru-RU" sz="2000" b="1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Заякина Анастасия и Сарана Юлия</a:t>
            </a: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выпускницы МОБУ «СОШ №12» учитель Лапина Людмила Юрьевна.</a:t>
            </a: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770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СРЕДНИЕ БАЛЛЫ ЕГЭ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35106" y="1134737"/>
          <a:ext cx="10632141" cy="454888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Получили аттестат о среднем общем образовании с отличием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10699" y="1360604"/>
          <a:ext cx="10249648" cy="475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99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Наименование ОО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2019 г.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2021 г.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2022</a:t>
                      </a:r>
                      <a:r>
                        <a:rPr lang="ru-RU" sz="2400" b="1" baseline="0"/>
                        <a:t> г.</a:t>
                      </a:r>
                      <a:endParaRPr lang="ru-RU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«СОШ №6»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1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1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0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«СОШ №16»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4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9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9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«СОШ №12»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9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4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8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«СОШ №9»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7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4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4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«СОШ №4»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2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1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2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«СОШ №2»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5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2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0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«Лицей № 7»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5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6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7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МОБУ «СОШ №47»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2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1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1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МАОУ«Гимназия № 1»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9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18 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6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996">
                <a:tc>
                  <a:txBody>
                    <a:bodyPr vert="horz" wrap="square"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По городу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45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47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545" marR="42545" marT="9525" marB="0"/>
                </a:tc>
                <a:tc>
                  <a:txBody>
                    <a:bodyPr vert="horz" wrap="square"/>
                    <a:lstStyle/>
                    <a:p>
                      <a:pPr indent="457200" algn="just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400"/>
                        <a:t>37</a:t>
                      </a:r>
                      <a:endParaRPr lang="ru-RU" sz="2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8500B2-9873-EB4B-9211-38A77F44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969" y="-1074715"/>
            <a:ext cx="14389457" cy="8993411"/>
          </a:xfrm>
          <a:prstGeom prst="rect">
            <a:avLst/>
          </a:prstGeom>
        </p:spPr>
      </p:pic>
      <p:sp>
        <p:nvSpPr>
          <p:cNvPr id="54" name="Объект 2">
            <a:extLst>
              <a:ext uri="{FF2B5EF4-FFF2-40B4-BE49-F238E27FC236}">
                <a16:creationId xmlns:a16="http://schemas.microsoft.com/office/drawing/2014/main" id="{8C9E2177-3805-C14C-BA92-7A27DE75A559}"/>
              </a:ext>
            </a:extLst>
          </p:cNvPr>
          <p:cNvSpPr txBox="1"/>
          <p:nvPr/>
        </p:nvSpPr>
        <p:spPr>
          <a:xfrm>
            <a:off x="0" y="463275"/>
            <a:ext cx="10821388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МОНИТОРИНГ РОСОБРНАДЗОРА 2021 ГОД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ФУНКЦИОНАЛЬНАЯ ГРАМОТНОСТЬ</a:t>
            </a:r>
          </a:p>
        </p:txBody>
      </p:sp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E267E096-2E85-F745-8099-5E9D4C11D2A6}"/>
              </a:ext>
            </a:extLst>
          </p:cNvPr>
          <p:cNvGrpSpPr/>
          <p:nvPr/>
        </p:nvGrpSpPr>
        <p:grpSpPr>
          <a:xfrm>
            <a:off x="3075147" y="6109034"/>
            <a:ext cx="3016477" cy="424732"/>
            <a:chOff x="2865066" y="6180154"/>
            <a:chExt cx="3016477" cy="4247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0A152A6-53CD-5145-8287-DCA292D59FE1}"/>
                </a:ext>
              </a:extLst>
            </p:cNvPr>
            <p:cNvSpPr txBox="1"/>
            <p:nvPr/>
          </p:nvSpPr>
          <p:spPr>
            <a:xfrm>
              <a:off x="3230883" y="6180154"/>
              <a:ext cx="2650660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от 55,1 до 59</a:t>
              </a:r>
            </a:p>
          </p:txBody>
        </p:sp>
        <p:sp>
          <p:nvSpPr>
            <p:cNvPr id="62" name="Скругленный прямоугольник 84">
              <a:extLst>
                <a:ext uri="{FF2B5EF4-FFF2-40B4-BE49-F238E27FC236}">
                  <a16:creationId xmlns:a16="http://schemas.microsoft.com/office/drawing/2014/main" id="{02029562-EA34-3E47-9764-A82770263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5066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E0F8A1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FFBE2E34-4A40-A34D-AF6B-B3EEAEF00E27}"/>
              </a:ext>
            </a:extLst>
          </p:cNvPr>
          <p:cNvGrpSpPr/>
          <p:nvPr/>
        </p:nvGrpSpPr>
        <p:grpSpPr>
          <a:xfrm>
            <a:off x="711801" y="6109034"/>
            <a:ext cx="2143431" cy="424732"/>
            <a:chOff x="711801" y="6180154"/>
            <a:chExt cx="2143431" cy="424732"/>
          </a:xfrm>
        </p:grpSpPr>
        <p:sp>
          <p:nvSpPr>
            <p:cNvPr id="57" name="Скругленный прямоугольник 84">
              <a:extLst>
                <a:ext uri="{FF2B5EF4-FFF2-40B4-BE49-F238E27FC236}">
                  <a16:creationId xmlns:a16="http://schemas.microsoft.com/office/drawing/2014/main" id="{04370433-2C7D-5142-A54E-E14B583B4B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801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B6FAA8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2A844B-AC37-AB41-9247-44554C258782}"/>
                </a:ext>
              </a:extLst>
            </p:cNvPr>
            <p:cNvSpPr txBox="1"/>
            <p:nvPr/>
          </p:nvSpPr>
          <p:spPr>
            <a:xfrm>
              <a:off x="1077618" y="6180154"/>
              <a:ext cx="1777614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от 59,01 до 100</a:t>
              </a:r>
            </a:p>
          </p:txBody>
        </p:sp>
      </p:grpSp>
      <p:grpSp>
        <p:nvGrpSpPr>
          <p:cNvPr id="5" name="Группа 19">
            <a:extLst>
              <a:ext uri="{FF2B5EF4-FFF2-40B4-BE49-F238E27FC236}">
                <a16:creationId xmlns:a16="http://schemas.microsoft.com/office/drawing/2014/main" id="{40F6E1DA-0CC3-E848-B1E9-24342843E4B3}"/>
              </a:ext>
            </a:extLst>
          </p:cNvPr>
          <p:cNvGrpSpPr/>
          <p:nvPr/>
        </p:nvGrpSpPr>
        <p:grpSpPr>
          <a:xfrm>
            <a:off x="6311539" y="6109034"/>
            <a:ext cx="3009554" cy="424732"/>
            <a:chOff x="6106801" y="6180154"/>
            <a:chExt cx="3009554" cy="424732"/>
          </a:xfrm>
        </p:grpSpPr>
        <p:sp>
          <p:nvSpPr>
            <p:cNvPr id="63" name="Скругленный прямоугольник 84">
              <a:extLst>
                <a:ext uri="{FF2B5EF4-FFF2-40B4-BE49-F238E27FC236}">
                  <a16:creationId xmlns:a16="http://schemas.microsoft.com/office/drawing/2014/main" id="{CA371119-3BAE-2B40-A8A8-21D3DA70A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6801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F6E294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4F3030-D5D5-EC48-BD48-872E975AB80D}"/>
                </a:ext>
              </a:extLst>
            </p:cNvPr>
            <p:cNvSpPr txBox="1"/>
            <p:nvPr/>
          </p:nvSpPr>
          <p:spPr>
            <a:xfrm>
              <a:off x="6465695" y="6180154"/>
              <a:ext cx="2650660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от 45 до 55</a:t>
              </a:r>
            </a:p>
          </p:txBody>
        </p:sp>
      </p:grpSp>
      <p:grpSp>
        <p:nvGrpSpPr>
          <p:cNvPr id="6" name="Группа 21">
            <a:extLst>
              <a:ext uri="{FF2B5EF4-FFF2-40B4-BE49-F238E27FC236}">
                <a16:creationId xmlns:a16="http://schemas.microsoft.com/office/drawing/2014/main" id="{4003687F-0DD1-5641-944B-D1B86616FB4F}"/>
              </a:ext>
            </a:extLst>
          </p:cNvPr>
          <p:cNvGrpSpPr/>
          <p:nvPr/>
        </p:nvGrpSpPr>
        <p:grpSpPr>
          <a:xfrm>
            <a:off x="9541009" y="6109034"/>
            <a:ext cx="3026472" cy="424732"/>
            <a:chOff x="9541009" y="6180154"/>
            <a:chExt cx="3026472" cy="424732"/>
          </a:xfrm>
        </p:grpSpPr>
        <p:sp>
          <p:nvSpPr>
            <p:cNvPr id="64" name="Скругленный прямоугольник 84">
              <a:extLst>
                <a:ext uri="{FF2B5EF4-FFF2-40B4-BE49-F238E27FC236}">
                  <a16:creationId xmlns:a16="http://schemas.microsoft.com/office/drawing/2014/main" id="{EF084FE7-3405-6247-8478-89F14CD3E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41009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F3A29F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FAED56-B624-3E47-B144-60B3BCD5F6D0}"/>
                </a:ext>
              </a:extLst>
            </p:cNvPr>
            <p:cNvSpPr txBox="1"/>
            <p:nvPr/>
          </p:nvSpPr>
          <p:spPr>
            <a:xfrm>
              <a:off x="9916821" y="6180154"/>
              <a:ext cx="2650660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менее 45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8999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254" y="273430"/>
            <a:ext cx="1080135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ФОРМИРОВАНИЕ ФУНКЦИОНАЛЬНОЙ ГРАМОТНОСТИ </a:t>
            </a:r>
            <a:b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2021/2022 ГГ.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E694294-4FD3-6048-98AB-1588D234AA5E}"/>
              </a:ext>
            </a:extLst>
          </p:cNvPr>
          <p:cNvSpPr txBox="1"/>
          <p:nvPr/>
        </p:nvSpPr>
        <p:spPr>
          <a:xfrm>
            <a:off x="502025" y="1792941"/>
            <a:ext cx="10954870" cy="453614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 основании регионального плана разработан муниципальный план мероприятий, направленных на формирование и оценку </a:t>
            </a:r>
            <a:b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функциональной грамотности</a:t>
            </a:r>
          </a:p>
          <a:p>
            <a:pPr marL="140925" indent="0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None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Определен ответственный за формирование функциональной грамотности</a:t>
            </a: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Обеспечено регулярное методическое сопровождение (выбинары, раздел «Функциональная грамотность» на сайте ИПК, мероприятия «Профсреда»</a:t>
            </a: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Обеспечено интенсивное сопровождение школ при подготовке к исследованию </a:t>
            </a:r>
            <a:r>
              <a:rPr lang="en-US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PISA (</a:t>
            </a: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март-апрель 2022г.)</a:t>
            </a: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§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None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q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Отработана модель интенсивной методической поддержки школ</a:t>
            </a:r>
          </a:p>
          <a:p>
            <a:pPr marL="360000" indent="-219075">
              <a:lnSpc>
                <a:spcPct val="100000"/>
              </a:lnSpc>
              <a:spcBef>
                <a:spcPct val="0"/>
              </a:spcBef>
              <a:buClr>
                <a:srgbClr val="1B3181"/>
              </a:buClr>
              <a:buFont typeface="Wingdings" pitchFamily="2" charset="2"/>
              <a:buChar char="§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5988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РЕЗУЛЬТАТИВНОСТЬ КДР ПО РАЗЛИЧНЫМ ВИДАМ ГРАМОТНОСТЕЙ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58540920"/>
              </p:ext>
            </p:extLst>
          </p:nvPr>
        </p:nvGraphicFramePr>
        <p:xfrm>
          <a:off x="846044" y="1326777"/>
          <a:ext cx="10431556" cy="464371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698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УСПЕШНОСТЬ ВЫПОЛНЕНИЯ ЗАДАНИЙ ПО ГРУППАМ УМЕНИЙ КДР4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859936"/>
              </p:ext>
            </p:extLst>
          </p:nvPr>
        </p:nvGraphicFramePr>
        <p:xfrm>
          <a:off x="806824" y="1272988"/>
          <a:ext cx="10632141" cy="455407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6759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УСПЕШНОСТЬ ВЫПОЛНЕНИЯ ЗАДАНИЙ ПО ГРУППАМ УМЕНИЙ КДР6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43498658"/>
              </p:ext>
            </p:extLst>
          </p:nvPr>
        </p:nvGraphicFramePr>
        <p:xfrm>
          <a:off x="808892" y="1195754"/>
          <a:ext cx="10603523" cy="467750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6759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УСПЕШНОСТЬ ВЫПОЛНЕНИЯ ЗАДАНИЙ ПО ГРУППАМ УМЕНИЙ КДР8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67149111"/>
              </p:ext>
            </p:extLst>
          </p:nvPr>
        </p:nvGraphicFramePr>
        <p:xfrm>
          <a:off x="1160584" y="1230924"/>
          <a:ext cx="10410093" cy="448407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E851DF0-9B08-1CA1-8F29-938650938105}"/>
              </a:ext>
            </a:extLst>
          </p:cNvPr>
          <p:cNvSpPr txBox="1"/>
          <p:nvPr/>
        </p:nvSpPr>
        <p:spPr>
          <a:xfrm>
            <a:off x="1313948" y="2218176"/>
            <a:ext cx="572452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</a:t>
            </a:r>
            <a:r>
              <a:rPr lang="ru-RU" sz="2000" b="1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Воспитание</a:t>
            </a:r>
            <a:r>
              <a:rPr lang="ru-RU" sz="2200" b="1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 скромное по наружности дело, в то же время является одним из величайших дел истории, на котором зиждутся царства  и живут целые поколения».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DAEFB3-5D08-C56C-ABDB-E010A54F9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23" y="493487"/>
            <a:ext cx="4047161" cy="5297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CA435A-0597-6DF6-0A2A-EC9E301A8BB9}"/>
              </a:ext>
            </a:extLst>
          </p:cNvPr>
          <p:cNvSpPr txBox="1"/>
          <p:nvPr/>
        </p:nvSpPr>
        <p:spPr>
          <a:xfrm>
            <a:off x="2933701" y="4526612"/>
            <a:ext cx="4307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1" u="none" strike="noStrike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Константин Дмитриевич Ушинский</a:t>
            </a:r>
            <a:endParaRPr lang="ru-RU" sz="16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67997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6759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УСПЕШНОСТЬ ВЫПОЛНЕНИЯ ЗАДАНИЙ ПО ГРУППАМ УМЕНИЙ КДР7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35209067"/>
              </p:ext>
            </p:extLst>
          </p:nvPr>
        </p:nvGraphicFramePr>
        <p:xfrm>
          <a:off x="791309" y="1160585"/>
          <a:ext cx="10656276" cy="469509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ФИНАНСОВАЯ ГРАМОТНОСТЬ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(ИССЛЕДОВАНИЕ </a:t>
            </a:r>
            <a:r>
              <a:rPr lang="en-US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PISA)</a:t>
            </a: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B7D01-3D8C-0506-6B51-3074A8336010}"/>
              </a:ext>
            </a:extLst>
          </p:cNvPr>
          <p:cNvSpPr txBox="1"/>
          <p:nvPr/>
        </p:nvSpPr>
        <p:spPr>
          <a:xfrm>
            <a:off x="327805" y="2241210"/>
            <a:ext cx="55829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00"/>
              </a:spcAft>
              <a:buClr>
                <a:srgbClr val="1B3181"/>
              </a:buClr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Финансовая грамотность включает знание и понимание финансовых терминов, понятий и финансовых рисков, а также навыки, мотивацию и уверенность, необходимые для принятия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</a:t>
            </a:r>
          </a:p>
        </p:txBody>
      </p:sp>
      <p:pic>
        <p:nvPicPr>
          <p:cNvPr id="179204" name="Picture 4" descr="Ленинградская область: «Школьники региона примут участие в основном этапе  PISA-2022» | ФЕДЕРАЛЬНАЯ СЛУЖБА ПО НАДЗОРУ В СФЕРЕ ОБРАЗОВАНИЯ И НАУКИ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96355" y="1585546"/>
            <a:ext cx="5663954" cy="3775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4098" name="Picture 2" descr="https://dela.ru/medianew/img/fin3-632525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30969" y="527737"/>
            <a:ext cx="4743149" cy="315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images2.persgroep.net/rcs/SCIyDhjivkTocIiTdmohBd1AFEo/diocontent/63689436/_crop/1/7/899/508/_fitwidth/1240?appId=93a17a8fd81db0de025c8abd1cca1279&amp;quality=0.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9946" y="539087"/>
            <a:ext cx="5009368" cy="2831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s://kuda-mo.ru/uploads/a37bad212dee6a0a5353d6ab48035a85.jpe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148374" y="3719994"/>
            <a:ext cx="4614736" cy="2779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ONLINE-ВИКТОРИА – ПЕДАГОГИЧЕСКИЙ КВИЗ «ВРЕМЯ – ДЕНЬГИ»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Полухина м\ФИН ГРАМОТНОСТЬ\новости\Квиз\CZlm91PFHwyPDC_5sGsQ3jO1J-ii_hejb1mxYvRKrqE9Y2iTbjhf8XM73nhfJANFN906H0QNGd4Lm53P5tuz75ft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086600" y="1652954"/>
            <a:ext cx="4546015" cy="3798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Google Shape;122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77" y="1457143"/>
            <a:ext cx="5609491" cy="16553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67222" y="2047115"/>
            <a:ext cx="23520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4060" y="3446585"/>
            <a:ext cx="5222631" cy="224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/>
              <a:t>Детский сад № 16 «Колосок»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/>
              <a:t>Детский сад № 17 «Жемчужинка»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/>
              <a:t>Детский чад № 20 «Капитошка»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/>
              <a:t>Школа № 4</a:t>
            </a: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ВЫСТАВКА - ЯРМАРКА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esktop\Полухина м\ФИН ГРАМОТНОСТЬ\новости\Ярмарка 6 школа\21JX2F8YDBBE9hZFEBmvbqnB4Dq4Oy84IitxznoISbCenVl1YrSMPhSFTvRbs0CREz-2YZlQJT54wf1ksHDV5ssa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50861" y="1482353"/>
            <a:ext cx="3378641" cy="403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Полухина м\ФИН ГРАМОТНОСТЬ\новости\Ярмарка 6 школа\2ZR7orShllrzJDt8cfmF6UFksnFryPF7De_YgAkhyagX9oELjEUVnnNFu7riPF1dCNf7E6JvWfIK1vvKeK39FfSw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302532" y="1515429"/>
            <a:ext cx="3204893" cy="3944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Desktop\Полухина м\ФИН ГРАМОТНОСТЬ\новости\Ярмарка 6 школа\IFjxDNI-4urCY76a77QfJzV5pcCumpIzds5yLZL-dvWed1023tawiefRGGeVhs630FnC8sbRXpNiXvDtctmv6WYl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722125" y="2278302"/>
            <a:ext cx="2961301" cy="345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ДЕЛОВАЯ ИГРА «СЕМЕЙНЫЙ БЮДЖЕТ»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user\Downloads\IMG_4811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09681" y="1255594"/>
            <a:ext cx="3575713" cy="2702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C:\Users\user\Downloads\IMG_4825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134066" y="2840314"/>
            <a:ext cx="3316407" cy="2864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C:\Users\user\Downloads\IMG_4833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572000" y="2138308"/>
            <a:ext cx="3125338" cy="2761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3"/>
            <a:ext cx="10837863" cy="11683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ТРЕБОВАНИЯ ПО ОПТИМИЗАЦИИ И СБАЛАНСИРОВАННОСТИ ОЦЕНОЧНЫХ ПРОЦЕДУР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B7D01-3D8C-0506-6B51-3074A8336010}"/>
              </a:ext>
            </a:extLst>
          </p:cNvPr>
          <p:cNvSpPr txBox="1"/>
          <p:nvPr/>
        </p:nvSpPr>
        <p:spPr>
          <a:xfrm>
            <a:off x="690785" y="1976300"/>
            <a:ext cx="106759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отказ от проведения каких-либо отдельных оценочных процедур на муниципальном уровне; </a:t>
            </a:r>
          </a:p>
          <a:p>
            <a:pPr>
              <a:spcAft>
                <a:spcPts val="600"/>
              </a:spcAft>
              <a:buClr>
                <a:srgbClr val="1B3181"/>
              </a:buClr>
            </a:pPr>
            <a:endParaRPr lang="ru-RU" sz="2000">
              <a:solidFill>
                <a:srgbClr val="1B318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наличие развернутого описания методологии их проведения и обоснования целесообразности их проведения с учетом всех мероприятий, реализуемых в рамках федеральной системы оценки качества образования;</a:t>
            </a:r>
          </a:p>
          <a:p>
            <a:pPr>
              <a:spcAft>
                <a:spcPts val="600"/>
              </a:spcAft>
              <a:buClr>
                <a:srgbClr val="1B3181"/>
              </a:buClr>
            </a:pPr>
            <a:endParaRPr lang="ru-RU" sz="2000">
              <a:solidFill>
                <a:srgbClr val="1B318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объем учебного времени, затрачиваемого на проведение оценочных процедур, не должен превышать 10% от всего объема учебного времени, отводимого на изучение данного предмета в данной параллели, в текущем учебном году.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C17A9-69AA-8258-6D5D-DDC8EEC047E1}"/>
              </a:ext>
            </a:extLst>
          </p:cNvPr>
          <p:cNvSpPr txBox="1"/>
          <p:nvPr/>
        </p:nvSpPr>
        <p:spPr>
          <a:xfrm>
            <a:off x="4060209" y="5700783"/>
            <a:ext cx="6596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Письмо Минпросвещения России и Рособрнадзора от 6 августа 2021 года № СК-228/03,  № 01-169/08-01 </a:t>
            </a:r>
            <a:endParaRPr lang="ru-RU" sz="1600" i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3333"/>
          <a:stretch>
            <a:fillRect/>
          </a:stretch>
        </p:blipFill>
        <p:spPr bwMode="auto">
          <a:xfrm>
            <a:off x="0" y="-1"/>
            <a:ext cx="12192000" cy="114300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D97E23-D83E-3942-AED0-1B8C2E1EE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9" y="1158872"/>
            <a:ext cx="8387863" cy="4919441"/>
          </a:xfrm>
          <a:prstGeom prst="rect">
            <a:avLst/>
          </a:prstGeom>
        </p:spPr>
      </p:pic>
      <p:sp>
        <p:nvSpPr>
          <p:cNvPr id="54" name="Объект 2">
            <a:extLst>
              <a:ext uri="{FF2B5EF4-FFF2-40B4-BE49-F238E27FC236}">
                <a16:creationId xmlns:a16="http://schemas.microsoft.com/office/drawing/2014/main" id="{8C9E2177-3805-C14C-BA92-7A27DE75A559}"/>
              </a:ext>
            </a:extLst>
          </p:cNvPr>
          <p:cNvSpPr txBox="1"/>
          <p:nvPr/>
        </p:nvSpPr>
        <p:spPr>
          <a:xfrm>
            <a:off x="711801" y="166150"/>
            <a:ext cx="10821388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МОНИТОРИНГ РОСОБРНАДЗОРА 2021 ГОД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ОБЪЕКТИВНОСТЬ ОЦЕНОЧНЫХ ПРОЦЕДУР</a:t>
            </a:r>
          </a:p>
        </p:txBody>
      </p:sp>
      <p:grpSp>
        <p:nvGrpSpPr>
          <p:cNvPr id="2" name="Группа 18">
            <a:extLst>
              <a:ext uri="{FF2B5EF4-FFF2-40B4-BE49-F238E27FC236}">
                <a16:creationId xmlns:a16="http://schemas.microsoft.com/office/drawing/2014/main" id="{E267E096-2E85-F745-8099-5E9D4C11D2A6}"/>
              </a:ext>
            </a:extLst>
          </p:cNvPr>
          <p:cNvGrpSpPr/>
          <p:nvPr/>
        </p:nvGrpSpPr>
        <p:grpSpPr>
          <a:xfrm>
            <a:off x="3075147" y="6180154"/>
            <a:ext cx="3016477" cy="424732"/>
            <a:chOff x="2865066" y="6180154"/>
            <a:chExt cx="3016477" cy="4247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0A152A6-53CD-5145-8287-DCA292D59FE1}"/>
                </a:ext>
              </a:extLst>
            </p:cNvPr>
            <p:cNvSpPr txBox="1"/>
            <p:nvPr/>
          </p:nvSpPr>
          <p:spPr>
            <a:xfrm>
              <a:off x="3230883" y="6180154"/>
              <a:ext cx="2650660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от 85,1 до 95</a:t>
              </a:r>
            </a:p>
          </p:txBody>
        </p:sp>
        <p:sp>
          <p:nvSpPr>
            <p:cNvPr id="62" name="Скругленный прямоугольник 84">
              <a:extLst>
                <a:ext uri="{FF2B5EF4-FFF2-40B4-BE49-F238E27FC236}">
                  <a16:creationId xmlns:a16="http://schemas.microsoft.com/office/drawing/2014/main" id="{02029562-EA34-3E47-9764-A82770263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65066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E0F8A1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Группа 17">
            <a:extLst>
              <a:ext uri="{FF2B5EF4-FFF2-40B4-BE49-F238E27FC236}">
                <a16:creationId xmlns:a16="http://schemas.microsoft.com/office/drawing/2014/main" id="{FFBE2E34-4A40-A34D-AF6B-B3EEAEF00E27}"/>
              </a:ext>
            </a:extLst>
          </p:cNvPr>
          <p:cNvGrpSpPr/>
          <p:nvPr/>
        </p:nvGrpSpPr>
        <p:grpSpPr>
          <a:xfrm>
            <a:off x="711801" y="6180154"/>
            <a:ext cx="2143431" cy="424732"/>
            <a:chOff x="711801" y="6180154"/>
            <a:chExt cx="2143431" cy="424732"/>
          </a:xfrm>
        </p:grpSpPr>
        <p:sp>
          <p:nvSpPr>
            <p:cNvPr id="57" name="Скругленный прямоугольник 84">
              <a:extLst>
                <a:ext uri="{FF2B5EF4-FFF2-40B4-BE49-F238E27FC236}">
                  <a16:creationId xmlns:a16="http://schemas.microsoft.com/office/drawing/2014/main" id="{04370433-2C7D-5142-A54E-E14B583B4B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801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B6FAA8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2A844B-AC37-AB41-9247-44554C258782}"/>
                </a:ext>
              </a:extLst>
            </p:cNvPr>
            <p:cNvSpPr txBox="1"/>
            <p:nvPr/>
          </p:nvSpPr>
          <p:spPr>
            <a:xfrm>
              <a:off x="1077618" y="6180154"/>
              <a:ext cx="1777614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от 95,1 до 100</a:t>
              </a:r>
            </a:p>
          </p:txBody>
        </p:sp>
      </p:grpSp>
      <p:grpSp>
        <p:nvGrpSpPr>
          <p:cNvPr id="4" name="Группа 19">
            <a:extLst>
              <a:ext uri="{FF2B5EF4-FFF2-40B4-BE49-F238E27FC236}">
                <a16:creationId xmlns:a16="http://schemas.microsoft.com/office/drawing/2014/main" id="{40F6E1DA-0CC3-E848-B1E9-24342843E4B3}"/>
              </a:ext>
            </a:extLst>
          </p:cNvPr>
          <p:cNvGrpSpPr/>
          <p:nvPr/>
        </p:nvGrpSpPr>
        <p:grpSpPr>
          <a:xfrm>
            <a:off x="6311539" y="6180154"/>
            <a:ext cx="3009554" cy="424732"/>
            <a:chOff x="6106801" y="6180154"/>
            <a:chExt cx="3009554" cy="424732"/>
          </a:xfrm>
        </p:grpSpPr>
        <p:sp>
          <p:nvSpPr>
            <p:cNvPr id="63" name="Скругленный прямоугольник 84">
              <a:extLst>
                <a:ext uri="{FF2B5EF4-FFF2-40B4-BE49-F238E27FC236}">
                  <a16:creationId xmlns:a16="http://schemas.microsoft.com/office/drawing/2014/main" id="{CA371119-3BAE-2B40-A8A8-21D3DA70A9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6801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F6E294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C4F3030-D5D5-EC48-BD48-872E975AB80D}"/>
                </a:ext>
              </a:extLst>
            </p:cNvPr>
            <p:cNvSpPr txBox="1"/>
            <p:nvPr/>
          </p:nvSpPr>
          <p:spPr>
            <a:xfrm>
              <a:off x="6465695" y="6180154"/>
              <a:ext cx="2650660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от 71,1 до 85</a:t>
              </a:r>
            </a:p>
          </p:txBody>
        </p:sp>
      </p:grpSp>
      <p:grpSp>
        <p:nvGrpSpPr>
          <p:cNvPr id="6" name="Группа 21">
            <a:extLst>
              <a:ext uri="{FF2B5EF4-FFF2-40B4-BE49-F238E27FC236}">
                <a16:creationId xmlns:a16="http://schemas.microsoft.com/office/drawing/2014/main" id="{4003687F-0DD1-5641-944B-D1B86616FB4F}"/>
              </a:ext>
            </a:extLst>
          </p:cNvPr>
          <p:cNvGrpSpPr/>
          <p:nvPr/>
        </p:nvGrpSpPr>
        <p:grpSpPr>
          <a:xfrm>
            <a:off x="9541009" y="6180154"/>
            <a:ext cx="3026472" cy="424732"/>
            <a:chOff x="9541009" y="6180154"/>
            <a:chExt cx="3026472" cy="424732"/>
          </a:xfrm>
        </p:grpSpPr>
        <p:sp>
          <p:nvSpPr>
            <p:cNvPr id="64" name="Скругленный прямоугольник 84">
              <a:extLst>
                <a:ext uri="{FF2B5EF4-FFF2-40B4-BE49-F238E27FC236}">
                  <a16:creationId xmlns:a16="http://schemas.microsoft.com/office/drawing/2014/main" id="{EF084FE7-3405-6247-8478-89F14CD3E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41009" y="6212520"/>
              <a:ext cx="360000" cy="360000"/>
            </a:xfrm>
            <a:prstGeom prst="roundRect">
              <a:avLst>
                <a:gd name="adj" fmla="val 0"/>
              </a:avLst>
            </a:prstGeom>
            <a:solidFill>
              <a:srgbClr val="F3A29F"/>
            </a:solidFill>
            <a:ln>
              <a:noFill/>
            </a:ln>
            <a:effectLst>
              <a:outerShdw blurRad="368300" dir="18900000" sy="23000" kx="-1200000" algn="b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3FAED56-B624-3E47-B144-60B3BCD5F6D0}"/>
                </a:ext>
              </a:extLst>
            </p:cNvPr>
            <p:cNvSpPr txBox="1"/>
            <p:nvPr/>
          </p:nvSpPr>
          <p:spPr>
            <a:xfrm>
              <a:off x="9916821" y="6180154"/>
              <a:ext cx="2650660" cy="424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Значение показателя</a:t>
              </a:r>
            </a:p>
            <a:p>
              <a:pPr>
                <a:lnSpc>
                  <a:spcPct val="90000"/>
                </a:lnSpc>
                <a:buNone/>
              </a:pPr>
              <a:r>
                <a:rPr lang="ru-RU" sz="12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от 0 до 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783786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51202" name="Picture 2" descr="https://4youngmama.ru/wp-content/uploads/3/b/d/3bd599dd76897d34611332eed3664ec1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91769" y="2158707"/>
            <a:ext cx="4211706" cy="2961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60FE8D-BBA0-07D1-C349-D83F0A2E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5" y="1986472"/>
            <a:ext cx="7028597" cy="4273651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Снизить долю обучающихся, не достигающих минимальных результатов по итогам оценочных процедур, выявить и устранить риски понижения результатов. </a:t>
            </a:r>
          </a:p>
          <a:p>
            <a:pPr marL="0" lvl="0" indent="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Усовершенствовать внутришкольную оценку качества образования, оптимизировать и сформировать сбалансированные графики оценочных процедур.</a:t>
            </a:r>
          </a:p>
          <a:p>
            <a:pPr marL="0" lvl="0" indent="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Расширить практики применения цифровых ресурсов и освоение ГИС «Моя школа», платформы «Сферум».</a:t>
            </a:r>
          </a:p>
          <a:p>
            <a:pPr marL="0" lvl="0" indent="0" fontAlgn="base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Обеспечить поэтапное оснащение материально-технической базы модуля «Технология»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DFDEBEE-34B3-8840-8254-8FF58CAFD131}"/>
              </a:ext>
            </a:extLst>
          </p:cNvPr>
          <p:cNvSpPr txBox="1"/>
          <p:nvPr/>
        </p:nvSpPr>
        <p:spPr>
          <a:xfrm>
            <a:off x="904857" y="252881"/>
            <a:ext cx="9891047" cy="132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ЗАДАЧИ ПО НАПРАВЛЕНИЮ </a:t>
            </a:r>
            <a:r>
              <a:rPr lang="ru-RU" sz="24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«ЗНАНИЕ: КАЧЕСТВО И ОБЪЕКТИВНОСТЬ» И «ОБРАЗОВАТЕЛЬНАЯ СРЕДА»:</a:t>
            </a:r>
            <a:endParaRPr lang="ru-RU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31331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C:\Users\user\Desktop\1618451465_33-funart_pro-p-oboi-fon-strogii-fon-33.jpg">
            <a:extLst>
              <a:ext uri="{FF2B5EF4-FFF2-40B4-BE49-F238E27FC236}">
                <a16:creationId xmlns:a16="http://schemas.microsoft.com/office/drawing/2014/main" id="{217B22D3-986F-B082-14E9-BB8F4E41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41" name="Google Shape;241;p6"/>
          <p:cNvSpPr txBox="1"/>
          <p:nvPr/>
        </p:nvSpPr>
        <p:spPr>
          <a:xfrm>
            <a:off x="393143" y="2201444"/>
            <a:ext cx="745601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>
                <a:solidFill>
                  <a:srgbClr val="1B3181"/>
                </a:solidFill>
                <a:latin typeface="Arial"/>
                <a:ea typeface="Arial"/>
                <a:cs typeface="Arial"/>
                <a:sym typeface="Arial"/>
              </a:rPr>
              <a:t>«ВОСПИТАНИЕ» </a:t>
            </a:r>
            <a:br>
              <a:rPr lang="ru-RU" sz="4000" b="1">
                <a:solidFill>
                  <a:srgbClr val="1B318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000" b="1">
                <a:solidFill>
                  <a:srgbClr val="1B3181"/>
                </a:solidFill>
                <a:latin typeface="Arial"/>
                <a:ea typeface="Arial"/>
                <a:cs typeface="Arial"/>
                <a:sym typeface="Arial"/>
              </a:rPr>
              <a:t>и «ПРОФОРИЕНТАЦИЯ»</a:t>
            </a:r>
            <a:endParaRPr/>
          </a:p>
        </p:txBody>
      </p:sp>
      <p:sp>
        <p:nvSpPr>
          <p:cNvPr id="242" name="Google Shape;242;p6"/>
          <p:cNvSpPr txBox="1"/>
          <p:nvPr/>
        </p:nvSpPr>
        <p:spPr>
          <a:xfrm>
            <a:off x="175196" y="3646158"/>
            <a:ext cx="66205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9525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«Воспитание должно быть интегрировано 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ежедневный образовательный процесс»</a:t>
            </a:r>
            <a:endParaRPr/>
          </a:p>
          <a:p>
            <a:pPr marL="457200" marR="0" lvl="0" indent="-9525" algn="l" rtl="0">
              <a:spcBef>
                <a:spcPct val="0"/>
              </a:spcBef>
              <a:spcAft>
                <a:spcPct val="0"/>
              </a:spcAft>
              <a:buNone/>
            </a:pPr>
            <a:endParaRPr sz="1800" i="1">
              <a:solidFill>
                <a:srgbClr val="1B31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68500" marR="0" lvl="0" indent="-354013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С.С. Кравцов, Министр просвещения РФ</a:t>
            </a:r>
            <a:endParaRPr/>
          </a:p>
        </p:txBody>
      </p:sp>
      <p:pic>
        <p:nvPicPr>
          <p:cNvPr id="243" name="Google Shape;24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893" y="11140"/>
            <a:ext cx="7913903" cy="68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"/>
          <p:cNvPicPr preferRelativeResize="0"/>
          <p:nvPr/>
        </p:nvPicPr>
        <p:blipFill>
          <a:blip r:embed="rId5">
            <a:alphaModFix/>
          </a:blip>
          <a:srcRect l="34450" t="5976" r="11459" b="11378"/>
          <a:stretch>
            <a:fillRect/>
          </a:stretch>
        </p:blipFill>
        <p:spPr>
          <a:xfrm>
            <a:off x="10123959" y="3656737"/>
            <a:ext cx="3572601" cy="3079829"/>
          </a:xfrm>
          <a:custGeom>
            <a:rect l="l" t="t" r="r" b="b"/>
            <a:pathLst>
              <a:path w="6574658" h="5667809" extrusionOk="0">
                <a:moveTo>
                  <a:pt x="3287330" y="0"/>
                </a:moveTo>
                <a:lnTo>
                  <a:pt x="6574659" y="5667809"/>
                </a:lnTo>
                <a:lnTo>
                  <a:pt x="0" y="566780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45" name="Google Shape;245;p6"/>
          <p:cNvPicPr preferRelativeResize="0"/>
          <p:nvPr/>
        </p:nvPicPr>
        <p:blipFill>
          <a:blip r:embed="rId6">
            <a:alphaModFix/>
          </a:blip>
          <a:srcRect l="25828" t="2720" r="1045" b="2719"/>
          <a:stretch>
            <a:fillRect/>
          </a:stretch>
        </p:blipFill>
        <p:spPr>
          <a:xfrm>
            <a:off x="8167879" y="3543609"/>
            <a:ext cx="3572603" cy="3079830"/>
          </a:xfrm>
          <a:custGeom>
            <a:rect l="l" t="t" r="r" b="b"/>
            <a:pathLst>
              <a:path w="5345867" h="4608506" extrusionOk="0">
                <a:moveTo>
                  <a:pt x="0" y="0"/>
                </a:moveTo>
                <a:lnTo>
                  <a:pt x="5345867" y="0"/>
                </a:lnTo>
                <a:lnTo>
                  <a:pt x="2672933" y="460850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>
          <a:blip r:embed="rId7">
            <a:alphaModFix/>
          </a:blip>
          <a:srcRect l="6352" t="2808" r="19928" b="2807"/>
          <a:stretch>
            <a:fillRect/>
          </a:stretch>
        </p:blipFill>
        <p:spPr>
          <a:xfrm>
            <a:off x="6204128" y="3656735"/>
            <a:ext cx="3572604" cy="3079831"/>
          </a:xfrm>
          <a:custGeom>
            <a:rect l="l" t="t" r="r" b="b"/>
            <a:pathLst>
              <a:path w="6319641" h="5447966" extrusionOk="0">
                <a:moveTo>
                  <a:pt x="3159821" y="0"/>
                </a:moveTo>
                <a:lnTo>
                  <a:pt x="6319641" y="5447966"/>
                </a:lnTo>
                <a:lnTo>
                  <a:pt x="0" y="5447966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>
          <a:blip r:embed="rId8">
            <a:alphaModFix/>
          </a:blip>
          <a:srcRect l="23989" t="2699" r="1437" b="916"/>
          <a:stretch>
            <a:fillRect/>
          </a:stretch>
        </p:blipFill>
        <p:spPr>
          <a:xfrm>
            <a:off x="8186276" y="270289"/>
            <a:ext cx="3536691" cy="3048871"/>
          </a:xfrm>
          <a:custGeom>
            <a:rect l="l" t="t" r="r" b="b"/>
            <a:pathLst>
              <a:path w="4292441" h="3700380" extrusionOk="0">
                <a:moveTo>
                  <a:pt x="2146221" y="0"/>
                </a:moveTo>
                <a:lnTo>
                  <a:pt x="4292441" y="3700380"/>
                </a:lnTo>
                <a:lnTo>
                  <a:pt x="0" y="370038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48" name="Google Shape;248;p6"/>
          <p:cNvPicPr preferRelativeResize="0"/>
          <p:nvPr/>
        </p:nvPicPr>
        <p:blipFill>
          <a:blip r:embed="rId9">
            <a:alphaModFix/>
          </a:blip>
          <a:srcRect l="8394" t="2250" r="17716" b="2251"/>
          <a:stretch>
            <a:fillRect/>
          </a:stretch>
        </p:blipFill>
        <p:spPr>
          <a:xfrm>
            <a:off x="10142694" y="148855"/>
            <a:ext cx="3572601" cy="3079829"/>
          </a:xfrm>
          <a:custGeom>
            <a:rect l="l" t="t" r="r" b="b"/>
            <a:pathLst>
              <a:path w="5338427" h="4602092" extrusionOk="0">
                <a:moveTo>
                  <a:pt x="0" y="0"/>
                </a:moveTo>
                <a:lnTo>
                  <a:pt x="5338427" y="0"/>
                </a:lnTo>
                <a:lnTo>
                  <a:pt x="2669213" y="460209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3"/>
          <a:srcRect r="62813"/>
          <a:stretch>
            <a:fillRect/>
          </a:stretch>
        </p:blipFill>
        <p:spPr bwMode="auto">
          <a:xfrm>
            <a:off x="0" y="0"/>
            <a:ext cx="45339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27274" y="1824396"/>
            <a:ext cx="72116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1B3181"/>
              </a:buClr>
              <a:buFont typeface="Wingdings" pitchFamily="2" charset="2"/>
              <a:buChar char="Ø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вхождение Российской Федерации в число 10 ведущих стран мира по качеству общего образования; </a:t>
            </a:r>
          </a:p>
          <a:p>
            <a:pPr algn="just">
              <a:buClr>
                <a:srgbClr val="1B3181"/>
              </a:buClr>
              <a:buFont typeface="Wingdings" pitchFamily="2" charset="2"/>
              <a:buChar char="Ø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buClr>
                <a:srgbClr val="1B3181"/>
              </a:buClr>
              <a:buFont typeface="Wingdings" pitchFamily="2" charset="2"/>
              <a:buChar char="Ø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выравнивание стартовых возможностей дошкольников</a:t>
            </a:r>
            <a:b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 счет 100 процентов доступности качественного дошкольного образования;</a:t>
            </a:r>
          </a:p>
          <a:p>
            <a:pPr algn="just">
              <a:buClr>
                <a:srgbClr val="1B3181"/>
              </a:buClr>
              <a:buFont typeface="Wingdings" pitchFamily="2" charset="2"/>
              <a:buChar char="Ø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buClr>
                <a:srgbClr val="1B3181"/>
              </a:buClr>
              <a:buFont typeface="Wingdings" pitchFamily="2" charset="2"/>
              <a:buChar char="Ø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формирование эффективной системы выявления, поддержки и развития способностей и талантов у детей</a:t>
            </a:r>
            <a:b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молодежи, направленной на самоопределение</a:t>
            </a:r>
            <a:b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профессиональную ориентацию;</a:t>
            </a:r>
          </a:p>
          <a:p>
            <a:pPr algn="just">
              <a:buClr>
                <a:srgbClr val="1B3181"/>
              </a:buClr>
              <a:buFont typeface="Wingdings" pitchFamily="2" charset="2"/>
              <a:buChar char="Ø"/>
            </a:pPr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buClr>
                <a:srgbClr val="1B3181"/>
              </a:buClr>
              <a:buFont typeface="Wingdings" pitchFamily="2" charset="2"/>
              <a:buChar char="Ø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развитие системы кадрового обеспечения сферы образования,  позволяющей каждому педагогу повышать уровень профессионального мастерства на протяжении всей профессиональной деятельности.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391" y="722404"/>
            <a:ext cx="756473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33">
                <a:solidFill>
                  <a:srgbClr val="607492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ru-RU" sz="4800">
              <a:solidFill>
                <a:srgbClr val="60749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500" y="191293"/>
            <a:ext cx="7439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О НАЦИОНАЛЬНЫХ ЦЕЛЯХ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287" y="6215824"/>
            <a:ext cx="4262188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67">
                <a:solidFill>
                  <a:schemeClr val="tx1">
                    <a:lumMod val="65000"/>
                    <a:lumOff val="35000"/>
                  </a:schemeClr>
                </a:solidFill>
              </a:rPr>
              <a:t>УКАЗ ПРЕЗИДЕНТА РФ от 21.07.2020 г. № 474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1" y="787150"/>
            <a:ext cx="3762887" cy="51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24400" y="800523"/>
            <a:ext cx="7143750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7"/>
              <a:t>и стратегических задачах развития РФ до 2030 года</a:t>
            </a:r>
            <a:endParaRPr lang="ru-RU" sz="4267"/>
          </a:p>
        </p:txBody>
      </p:sp>
    </p:spTree>
    <p:extLst>
      <p:ext uri="{BB962C8B-B14F-4D97-AF65-F5344CB8AC3E}">
        <p14:creationId xmlns:p14="http://schemas.microsoft.com/office/powerpoint/2010/main" val="2147108519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600826" y="0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КРИТЕРИИ ЕДИНОГО ВОСПИТАТЕЛЬНОГО ПРОСТРАНСТВА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 ВОСПИТАНИИ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id="{8B430D3C-3978-1CCF-E7E5-2708071BC8B0}"/>
              </a:ext>
            </a:extLst>
          </p:cNvPr>
          <p:cNvSpPr/>
          <p:nvPr/>
        </p:nvSpPr>
        <p:spPr>
          <a:xfrm>
            <a:off x="0" y="978797"/>
            <a:ext cx="5690558" cy="84335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8615" y="1091821"/>
            <a:ext cx="440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rial" pitchFamily="34" charset="0"/>
                <a:cs typeface="Arial" pitchFamily="34" charset="0"/>
              </a:rPr>
              <a:t>Разработка основных документов школы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8B430D3C-3978-1CCF-E7E5-2708071BC8B0}"/>
              </a:ext>
            </a:extLst>
          </p:cNvPr>
          <p:cNvSpPr/>
          <p:nvPr/>
        </p:nvSpPr>
        <p:spPr>
          <a:xfrm>
            <a:off x="0" y="1991020"/>
            <a:ext cx="5510867" cy="1093374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91328" y="2076748"/>
            <a:ext cx="5691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rial" pitchFamily="34" charset="0"/>
                <a:cs typeface="Arial" pitchFamily="34" charset="0"/>
              </a:rPr>
              <a:t>Деятельность, обеспечивающая формирование ценностных ориентаций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8B430D3C-3978-1CCF-E7E5-2708071BC8B0}"/>
              </a:ext>
            </a:extLst>
          </p:cNvPr>
          <p:cNvSpPr/>
          <p:nvPr/>
        </p:nvSpPr>
        <p:spPr>
          <a:xfrm>
            <a:off x="0" y="3287577"/>
            <a:ext cx="5538161" cy="984173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3080" y="3386953"/>
            <a:ext cx="565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rial" pitchFamily="34" charset="0"/>
                <a:cs typeface="Arial" pitchFamily="34" charset="0"/>
              </a:rPr>
              <a:t>Среда, обеспечивающая формирование деятельностных ориентаций</a:t>
            </a:r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id="{8B430D3C-3978-1CCF-E7E5-2708071BC8B0}"/>
              </a:ext>
            </a:extLst>
          </p:cNvPr>
          <p:cNvSpPr/>
          <p:nvPr/>
        </p:nvSpPr>
        <p:spPr>
          <a:xfrm>
            <a:off x="0" y="4559110"/>
            <a:ext cx="5663821" cy="84335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2215" y="4658485"/>
            <a:ext cx="499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rial" pitchFamily="34" charset="0"/>
                <a:cs typeface="Arial" pitchFamily="34" charset="0"/>
              </a:rPr>
              <a:t>Сопровождение педагогов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5707" y="968990"/>
            <a:ext cx="5090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Рабочая программа воспитания.</a:t>
            </a:r>
          </a:p>
          <a:p>
            <a:r>
              <a:rPr lang="ru-RU" sz="1600"/>
              <a:t>Календарный план воспитательной работы.</a:t>
            </a:r>
          </a:p>
          <a:p>
            <a:r>
              <a:rPr lang="ru-RU" sz="1600"/>
              <a:t>Программа работы с родителями.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2569" y="1940272"/>
            <a:ext cx="6221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Проект «Орлята России». Первичное отделение РДШ, представительство детских и молодежных общественных объединений. Медиацентр. Совет обучающихся. Тематические смены в школьном лагере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04844" y="3252733"/>
            <a:ext cx="62211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Государственная символика (герб, флаг).</a:t>
            </a:r>
          </a:p>
          <a:p>
            <a:r>
              <a:rPr lang="ru-RU" sz="1600"/>
              <a:t>Общая концепция организации внутришкольного пространства.</a:t>
            </a:r>
          </a:p>
          <a:p>
            <a:r>
              <a:rPr lang="ru-RU" sz="1600"/>
              <a:t>Штаб воспитательной работы.</a:t>
            </a:r>
          </a:p>
        </p:txBody>
      </p:sp>
      <p:sp>
        <p:nvSpPr>
          <p:cNvPr id="18" name="Скругленный прямоугольник 4">
            <a:extLst>
              <a:ext uri="{FF2B5EF4-FFF2-40B4-BE49-F238E27FC236}">
                <a16:creationId xmlns:a16="http://schemas.microsoft.com/office/drawing/2014/main" id="{8B430D3C-3978-1CCF-E7E5-2708071BC8B0}"/>
              </a:ext>
            </a:extLst>
          </p:cNvPr>
          <p:cNvSpPr/>
          <p:nvPr/>
        </p:nvSpPr>
        <p:spPr>
          <a:xfrm>
            <a:off x="15920" y="5625926"/>
            <a:ext cx="5663821" cy="84335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8135" y="5725301"/>
            <a:ext cx="499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latin typeface="Arial" pitchFamily="34" charset="0"/>
                <a:cs typeface="Arial" pitchFamily="34" charset="0"/>
              </a:rPr>
              <a:t>Сопровождение педагогов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16299" y="5834473"/>
            <a:ext cx="622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Совет родителей.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2651" y="4565210"/>
            <a:ext cx="622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/>
              <a:t>Советник директора по воспитанию и взаимодействию с детскими общественным объединениями.</a:t>
            </a:r>
          </a:p>
          <a:p>
            <a:r>
              <a:rPr lang="ru-RU" sz="1600"/>
              <a:t>Повышение квалификации в сфере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753637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СТРАТЕГИЯ НАЦИОНАЛЬНОЙ БЕЗОПАСНОСТИ.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СПИСОК ТРАДИЦИОННЫХ ЦЕННОСТЕЙ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CB7D01-3D8C-0506-6B51-3074A8336010}"/>
              </a:ext>
            </a:extLst>
          </p:cNvPr>
          <p:cNvSpPr txBox="1"/>
          <p:nvPr/>
        </p:nvSpPr>
        <p:spPr>
          <a:xfrm>
            <a:off x="1555845" y="1978924"/>
            <a:ext cx="8925636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00"/>
              </a:spcAft>
              <a:buClr>
                <a:srgbClr val="1B3181"/>
              </a:buClr>
            </a:pPr>
            <a:r>
              <a:rPr lang="ru-RU" sz="20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«п.91. 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России.»</a:t>
            </a: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45457"/>
            <a:ext cx="10838236" cy="99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ФЕДЕРАЛЬНЫЙ ПРОЕКТ «РАЗГОВОР О ВАЖНОМ»</a:t>
            </a:r>
            <a:endParaRPr lang="ru-RU" sz="3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E51B0-CABE-8A14-AABF-743E154F4D78}"/>
              </a:ext>
            </a:extLst>
          </p:cNvPr>
          <p:cNvSpPr txBox="1"/>
          <p:nvPr/>
        </p:nvSpPr>
        <p:spPr>
          <a:xfrm>
            <a:off x="615403" y="963600"/>
            <a:ext cx="5789265" cy="482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 СЕНТЯБРЯ - </a:t>
            </a:r>
            <a:r>
              <a:rPr lang="ru-RU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«День знаний», </a:t>
            </a:r>
            <a:br>
              <a:rPr lang="ru-RU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«Россия – страна возможностей» </a:t>
            </a:r>
            <a:br>
              <a:rPr lang="ru-RU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Ценности: развитие, самореализация, дружба</a:t>
            </a:r>
            <a:b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ru-RU">
              <a:solidFill>
                <a:srgbClr val="1B318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 СЕНТЯБРЯ - </a:t>
            </a:r>
            <a: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«Наша  страна – Россия» </a:t>
            </a:r>
            <a:b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Ценности: патриотизм, любовь к родине </a:t>
            </a:r>
            <a:b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ru-RU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19 СЕНТЯБРЯ - </a:t>
            </a:r>
            <a: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«165 лет со дня рождения </a:t>
            </a:r>
            <a:b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К.Э. Циолковского» </a:t>
            </a:r>
            <a:b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Ценности: историческая память, преемственность, развитие </a:t>
            </a:r>
            <a:b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ru-RU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26 СЕНТЯБРЯ - </a:t>
            </a:r>
            <a: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«День пожилых людей»</a:t>
            </a:r>
            <a:br>
              <a:rPr lang="ru-RU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Ценности: семейные традиции, дружба, историческая память, преемственность поколений</a:t>
            </a:r>
            <a:endParaRPr lang="ru-RU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19E3BF-3360-62BE-0EFD-15327D1C9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8"/>
          <a:stretch>
            <a:fillRect/>
          </a:stretch>
        </p:blipFill>
        <p:spPr>
          <a:xfrm flipH="1">
            <a:off x="7073176" y="1077678"/>
            <a:ext cx="4460385" cy="245355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39702FA-584D-46B2-C829-71834169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-1054" r="6658" b="1054"/>
          <a:stretch>
            <a:fillRect/>
          </a:stretch>
        </p:blipFill>
        <p:spPr bwMode="auto">
          <a:xfrm>
            <a:off x="7073175" y="3711543"/>
            <a:ext cx="4460385" cy="24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FFE9891C-FD16-33B5-4269-49FD642D1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 b="8364"/>
          <a:stretch>
            <a:fillRect/>
          </a:stretch>
        </p:blipFill>
        <p:spPr bwMode="auto">
          <a:xfrm>
            <a:off x="7073176" y="1077678"/>
            <a:ext cx="4452379" cy="245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DE7F279-D0D6-3EB1-17DB-12677251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409" r="12209" b="409"/>
          <a:stretch>
            <a:fillRect/>
          </a:stretch>
        </p:blipFill>
        <p:spPr bwMode="auto">
          <a:xfrm>
            <a:off x="7073175" y="1067484"/>
            <a:ext cx="4452379" cy="24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33144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317552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ПРИМЕНЕНИЕ ГОСУДАРСТВЕННОЙ СИМВОЛИКИ</a:t>
            </a:r>
            <a:endParaRPr lang="ru-RU" sz="24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6E2C1-EA4D-BA48-3B00-E30A06D36EA2}"/>
              </a:ext>
            </a:extLst>
          </p:cNvPr>
          <p:cNvSpPr txBox="1"/>
          <p:nvPr/>
        </p:nvSpPr>
        <p:spPr>
          <a:xfrm>
            <a:off x="3298371" y="5455139"/>
            <a:ext cx="8343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5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Методические рекомендации Министерства просвещения Российской федерации  </a:t>
            </a:r>
            <a:br>
              <a:rPr lang="ru-RU" sz="15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«Об использовании  государственных символов Российской Федерации при обучении </a:t>
            </a:r>
            <a:br>
              <a:rPr lang="ru-RU" sz="15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 воспитании детей  и молодежи в образовательных организациях, а также организациях отдыха детей и их оздоровления  (Письмо от 15 апреля 2022 г. № СК- 295/06)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51DF0-9B08-1CA1-8F29-938650938105}"/>
              </a:ext>
            </a:extLst>
          </p:cNvPr>
          <p:cNvSpPr txBox="1"/>
          <p:nvPr/>
        </p:nvSpPr>
        <p:spPr>
          <a:xfrm>
            <a:off x="639891" y="4252172"/>
            <a:ext cx="52549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ПРИМЕНЕНИЕ ГОСУДАРСТВЕННОЙ </a:t>
            </a:r>
            <a:br>
              <a:rPr lang="ru-RU" sz="16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6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СИМВОЛИКИ ДОЛЖНО СТАТЬ ВАЖНОЙ ТРАДИЦИЕЙ ОБРАЗОВАТЕЛЬНОЙ ОРГАНИЗАЦИИ</a:t>
            </a:r>
            <a:endParaRPr lang="ru-RU" sz="1200" b="1">
              <a:solidFill>
                <a:srgbClr val="1B318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2C2341F-B983-9994-8B99-92001B115208}"/>
              </a:ext>
            </a:extLst>
          </p:cNvPr>
          <p:cNvSpPr/>
          <p:nvPr/>
        </p:nvSpPr>
        <p:spPr>
          <a:xfrm>
            <a:off x="449519" y="1791789"/>
            <a:ext cx="5187004" cy="84335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CC564-8D8D-AC38-C023-F96CC287EE97}"/>
              </a:ext>
            </a:extLst>
          </p:cNvPr>
          <p:cNvSpPr txBox="1"/>
          <p:nvPr/>
        </p:nvSpPr>
        <p:spPr>
          <a:xfrm>
            <a:off x="1050878" y="1818202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ЕЖЕНЕДЕЛЬНОЕ</a:t>
            </a:r>
            <a:r>
              <a:rPr lang="ru-RU" sz="1600" b="1">
                <a:solidFill>
                  <a:srgbClr val="00AFE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400">
              <a:solidFill>
                <a:srgbClr val="00AFE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>
                <a:latin typeface="Arial" pitchFamily="34" charset="0"/>
                <a:cs typeface="Arial" pitchFamily="34" charset="0"/>
              </a:rPr>
              <a:t>Поднятие (спуск) Государственного флага РФ</a:t>
            </a:r>
            <a:endParaRPr lang="en-US" sz="1600">
              <a:latin typeface="Arial" pitchFamily="34" charset="0"/>
              <a:cs typeface="Arial" pitchFamily="34" charset="0"/>
            </a:endParaRPr>
          </a:p>
          <a:p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8CCE3DCB-98DA-D891-3FCE-D74F44445673}"/>
              </a:ext>
            </a:extLst>
          </p:cNvPr>
          <p:cNvSpPr/>
          <p:nvPr/>
        </p:nvSpPr>
        <p:spPr>
          <a:xfrm>
            <a:off x="435872" y="2963562"/>
            <a:ext cx="5446313" cy="843351"/>
          </a:xfrm>
          <a:custGeom>
            <a:gdLst>
              <a:gd name="connsiteX0" fmla="*/ 0 w 4619636"/>
              <a:gd name="connsiteY0" fmla="*/ 0 h 843351"/>
              <a:gd name="connsiteX1" fmla="*/ 0 w 4619636"/>
              <a:gd name="connsiteY1" fmla="*/ 0 h 843351"/>
              <a:gd name="connsiteX2" fmla="*/ 4619636 w 4619636"/>
              <a:gd name="connsiteY2" fmla="*/ 0 h 843351"/>
              <a:gd name="connsiteX3" fmla="*/ 4619636 w 4619636"/>
              <a:gd name="connsiteY3" fmla="*/ 0 h 843351"/>
              <a:gd name="connsiteX4" fmla="*/ 4619636 w 4619636"/>
              <a:gd name="connsiteY4" fmla="*/ 843351 h 843351"/>
              <a:gd name="connsiteX5" fmla="*/ 4619636 w 4619636"/>
              <a:gd name="connsiteY5" fmla="*/ 843351 h 843351"/>
              <a:gd name="connsiteX6" fmla="*/ 0 w 4619636"/>
              <a:gd name="connsiteY6" fmla="*/ 843351 h 843351"/>
              <a:gd name="connsiteX7" fmla="*/ 373334 w 4619636"/>
              <a:gd name="connsiteY7" fmla="*/ 426730 h 843351"/>
              <a:gd name="connsiteX8" fmla="*/ 0 w 4619636"/>
              <a:gd name="connsiteY8" fmla="*/ 0 h 8433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19636" h="843351">
                <a:moveTo>
                  <a:pt x="0" y="0"/>
                </a:moveTo>
                <a:lnTo>
                  <a:pt x="0" y="0"/>
                </a:lnTo>
                <a:lnTo>
                  <a:pt x="4619636" y="0"/>
                </a:lnTo>
                <a:lnTo>
                  <a:pt x="4619636" y="0"/>
                </a:lnTo>
                <a:lnTo>
                  <a:pt x="4619636" y="843351"/>
                </a:lnTo>
                <a:lnTo>
                  <a:pt x="4619636" y="843351"/>
                </a:lnTo>
                <a:lnTo>
                  <a:pt x="0" y="843351"/>
                </a:lnTo>
                <a:lnTo>
                  <a:pt x="373334" y="42673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E97232-98FD-42C1-A51A-3408B1B97C8A}"/>
              </a:ext>
            </a:extLst>
          </p:cNvPr>
          <p:cNvSpPr txBox="1"/>
          <p:nvPr/>
        </p:nvSpPr>
        <p:spPr>
          <a:xfrm>
            <a:off x="1023582" y="2969737"/>
            <a:ext cx="5639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БОЛЕЕ 1 РАЗА В ГОД  </a:t>
            </a:r>
            <a:endParaRPr lang="ru-RU" sz="16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>
                <a:latin typeface="Arial" pitchFamily="34" charset="0"/>
                <a:cs typeface="Arial" pitchFamily="34" charset="0"/>
              </a:rPr>
              <a:t>Урок по изучению использования </a:t>
            </a:r>
            <a:br>
              <a:rPr lang="ru-RU" sz="1600">
                <a:latin typeface="Arial" pitchFamily="34" charset="0"/>
                <a:cs typeface="Arial" pitchFamily="34" charset="0"/>
              </a:rPr>
            </a:br>
            <a:r>
              <a:rPr lang="ru-RU" sz="1600">
                <a:latin typeface="Arial" pitchFamily="34" charset="0"/>
                <a:cs typeface="Arial" pitchFamily="34" charset="0"/>
              </a:rPr>
              <a:t>государственных символов РФ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https://riakursk.ru/assets/cache_image/uploads/2022/08/7eclpn-jky8tzvi91d5j4oqjyjuqpyg4befh-h9zg8hjbsaqh-owxxe0spuveefhnf-5twpl-lvbt1oe7zjfkcvf_1200x700_28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32561" y="1694596"/>
            <a:ext cx="5540991" cy="3232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17772166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49" name="Объект 2">
            <a:extLst>
              <a:ext uri="{FF2B5EF4-FFF2-40B4-BE49-F238E27FC236}">
                <a16:creationId xmlns:a16="http://schemas.microsoft.com/office/drawing/2014/main" id="{D8BF238A-E90F-F790-73F4-EE2CC0C9BBCB}"/>
              </a:ext>
            </a:extLst>
          </p:cNvPr>
          <p:cNvSpPr txBox="1"/>
          <p:nvPr/>
        </p:nvSpPr>
        <p:spPr>
          <a:xfrm>
            <a:off x="695324" y="148461"/>
            <a:ext cx="10837863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ИССЛЕДОВАНИЕ ДУХОВНО-НРАВСТВЕННЫХ ОРИЕНТИРОВ </a:t>
            </a:r>
            <a:br>
              <a:rPr lang="en-US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УЧАЩИХСЯ СТАРШИХ КЛАССОВ КРАСНОЯРСКОГО КРАЯ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1C41F-B66F-8F51-C6FC-91208E67ACA3}"/>
              </a:ext>
            </a:extLst>
          </p:cNvPr>
          <p:cNvSpPr txBox="1"/>
          <p:nvPr/>
        </p:nvSpPr>
        <p:spPr>
          <a:xfrm>
            <a:off x="613702" y="3142233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4,4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F58C4-D552-8C0E-137D-1711B70773C5}"/>
              </a:ext>
            </a:extLst>
          </p:cNvPr>
          <p:cNvSpPr txBox="1"/>
          <p:nvPr/>
        </p:nvSpPr>
        <p:spPr>
          <a:xfrm>
            <a:off x="2069769" y="3384868"/>
            <a:ext cx="413100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1B3181"/>
              </a:buClr>
            </a:pPr>
            <a:r>
              <a:rPr lang="ru-RU">
                <a:latin typeface="Arial" pitchFamily="34" charset="0"/>
                <a:cs typeface="Arial" pitchFamily="34" charset="0"/>
              </a:rPr>
              <a:t>Называют фильмы </a:t>
            </a:r>
          </a:p>
          <a:p>
            <a:pPr>
              <a:lnSpc>
                <a:spcPct val="90000"/>
              </a:lnSpc>
              <a:buClr>
                <a:srgbClr val="1B3181"/>
              </a:buClr>
            </a:pPr>
            <a:r>
              <a:rPr lang="ru-RU">
                <a:latin typeface="Arial" pitchFamily="34" charset="0"/>
                <a:cs typeface="Arial" pitchFamily="34" charset="0"/>
              </a:rPr>
              <a:t>отечественного производства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51D92-E031-8F36-7B90-9DE640703B33}"/>
              </a:ext>
            </a:extLst>
          </p:cNvPr>
          <p:cNvSpPr txBox="1"/>
          <p:nvPr/>
        </p:nvSpPr>
        <p:spPr>
          <a:xfrm>
            <a:off x="613702" y="4311939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5,5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8D75B-27CE-BCD9-30E5-A9762D38FEC5}"/>
              </a:ext>
            </a:extLst>
          </p:cNvPr>
          <p:cNvSpPr txBox="1"/>
          <p:nvPr/>
        </p:nvSpPr>
        <p:spPr>
          <a:xfrm>
            <a:off x="2011064" y="4371573"/>
            <a:ext cx="344734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Называют юмористические шоу с ненормативной лексикой и ограничением 18+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152E00-C34F-C355-BC97-AF0B03D117FD}"/>
              </a:ext>
            </a:extLst>
          </p:cNvPr>
          <p:cNvSpPr txBox="1"/>
          <p:nvPr/>
        </p:nvSpPr>
        <p:spPr>
          <a:xfrm>
            <a:off x="613702" y="5501523"/>
            <a:ext cx="1765012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519BC-FCC5-BD16-262E-BC9478B66A41}"/>
              </a:ext>
            </a:extLst>
          </p:cNvPr>
          <p:cNvSpPr txBox="1"/>
          <p:nvPr/>
        </p:nvSpPr>
        <p:spPr>
          <a:xfrm>
            <a:off x="2011064" y="5719139"/>
            <a:ext cx="3634362" cy="743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1B3181"/>
              </a:buClr>
            </a:pPr>
            <a:r>
              <a:rPr lang="ru-RU">
                <a:latin typeface="Arial" pitchFamily="34" charset="0"/>
                <a:cs typeface="Arial" pitchFamily="34" charset="0"/>
              </a:rPr>
              <a:t>Вообще не уделяют данному направлению внимание</a:t>
            </a:r>
          </a:p>
          <a:p>
            <a:pPr>
              <a:lnSpc>
                <a:spcPct val="90000"/>
              </a:lnSpc>
              <a:buClr>
                <a:srgbClr val="1B3181"/>
              </a:buClr>
            </a:pPr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CEF70-B3D9-4C22-5041-8E87D0D7A91F}"/>
              </a:ext>
            </a:extLst>
          </p:cNvPr>
          <p:cNvSpPr txBox="1"/>
          <p:nvPr/>
        </p:nvSpPr>
        <p:spPr>
          <a:xfrm>
            <a:off x="613702" y="2022222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90F52-D526-C778-B9E9-DADA20877881}"/>
              </a:ext>
            </a:extLst>
          </p:cNvPr>
          <p:cNvSpPr txBox="1"/>
          <p:nvPr/>
        </p:nvSpPr>
        <p:spPr>
          <a:xfrm>
            <a:off x="2011064" y="2300968"/>
            <a:ext cx="386714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Интересуются в основном развлекательным контентом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AF99E-D4A5-1A04-B6B2-0A0CFA164165}"/>
              </a:ext>
            </a:extLst>
          </p:cNvPr>
          <p:cNvSpPr txBox="1"/>
          <p:nvPr/>
        </p:nvSpPr>
        <p:spPr>
          <a:xfrm>
            <a:off x="6259930" y="3146991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2A45F-80C4-8754-2C68-B18D16E9BF01}"/>
              </a:ext>
            </a:extLst>
          </p:cNvPr>
          <p:cNvSpPr txBox="1"/>
          <p:nvPr/>
        </p:nvSpPr>
        <p:spPr>
          <a:xfrm>
            <a:off x="7729034" y="3425284"/>
            <a:ext cx="301983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Называют </a:t>
            </a:r>
            <a:br>
              <a:rPr lang="ru-RU">
                <a:latin typeface="Arial" pitchFamily="34" charset="0"/>
                <a:cs typeface="Arial" pitchFamily="34" charset="0"/>
              </a:rPr>
            </a:br>
            <a:r>
              <a:rPr lang="ru-RU">
                <a:latin typeface="Arial" pitchFamily="34" charset="0"/>
                <a:cs typeface="Arial" pitchFamily="34" charset="0"/>
              </a:rPr>
              <a:t>родителей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88D6B-28E5-DE60-CDBE-EE9786E44AE3}"/>
              </a:ext>
            </a:extLst>
          </p:cNvPr>
          <p:cNvSpPr txBox="1"/>
          <p:nvPr/>
        </p:nvSpPr>
        <p:spPr>
          <a:xfrm>
            <a:off x="6259929" y="5498436"/>
            <a:ext cx="1867033" cy="80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55%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769E5-077A-585E-4DBC-7B0CD403A6FB}"/>
              </a:ext>
            </a:extLst>
          </p:cNvPr>
          <p:cNvSpPr txBox="1"/>
          <p:nvPr/>
        </p:nvSpPr>
        <p:spPr>
          <a:xfrm>
            <a:off x="7666557" y="5409937"/>
            <a:ext cx="4341620" cy="135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B3181"/>
              </a:buClr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Единичные указания </a:t>
            </a:r>
            <a:br>
              <a:rPr lang="ru-RU">
                <a:latin typeface="Arial" pitchFamily="34" charset="0"/>
                <a:cs typeface="Arial" pitchFamily="34" charset="0"/>
              </a:rPr>
            </a:br>
            <a:r>
              <a:rPr lang="ru-RU">
                <a:latin typeface="Arial" pitchFamily="34" charset="0"/>
                <a:cs typeface="Arial" pitchFamily="34" charset="0"/>
              </a:rPr>
              <a:t>на личности отдельных </a:t>
            </a:r>
            <a:br>
              <a:rPr lang="ru-RU">
                <a:latin typeface="Arial" pitchFamily="34" charset="0"/>
                <a:cs typeface="Arial" pitchFamily="34" charset="0"/>
              </a:rPr>
            </a:br>
            <a:r>
              <a:rPr lang="ru-RU">
                <a:latin typeface="Arial" pitchFamily="34" charset="0"/>
                <a:cs typeface="Arial" pitchFamily="34" charset="0"/>
              </a:rPr>
              <a:t>известных артистов, спортсменов </a:t>
            </a:r>
            <a:br>
              <a:rPr lang="ru-RU">
                <a:latin typeface="Arial" pitchFamily="34" charset="0"/>
                <a:cs typeface="Arial" pitchFamily="34" charset="0"/>
              </a:rPr>
            </a:br>
            <a:endParaRPr lang="ru-RU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1B3181"/>
              </a:buClr>
            </a:pPr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360EA-886B-1391-B315-F04D3AE94C24}"/>
              </a:ext>
            </a:extLst>
          </p:cNvPr>
          <p:cNvSpPr txBox="1"/>
          <p:nvPr/>
        </p:nvSpPr>
        <p:spPr>
          <a:xfrm>
            <a:off x="6259930" y="2030903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21624D-6B70-E51C-DF9E-D0A3BA8C81D7}"/>
              </a:ext>
            </a:extLst>
          </p:cNvPr>
          <p:cNvSpPr txBox="1"/>
          <p:nvPr/>
        </p:nvSpPr>
        <p:spPr>
          <a:xfrm>
            <a:off x="7671747" y="2269886"/>
            <a:ext cx="287987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Оставляют вопрос без ответа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15D5B1-B3DE-F6DD-1923-A157F18ED84E}"/>
              </a:ext>
            </a:extLst>
          </p:cNvPr>
          <p:cNvSpPr txBox="1"/>
          <p:nvPr/>
        </p:nvSpPr>
        <p:spPr>
          <a:xfrm>
            <a:off x="6259930" y="4292897"/>
            <a:ext cx="1469104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3,3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школьников</a:t>
            </a:r>
            <a:endParaRPr lang="ru-RU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ECFB1E-43D3-826F-15A6-6AB2CAE97ED6}"/>
              </a:ext>
            </a:extLst>
          </p:cNvPr>
          <p:cNvSpPr txBox="1"/>
          <p:nvPr/>
        </p:nvSpPr>
        <p:spPr>
          <a:xfrm>
            <a:off x="7729034" y="4553339"/>
            <a:ext cx="282258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>
                <a:latin typeface="Arial" pitchFamily="34" charset="0"/>
                <a:cs typeface="Arial" pitchFamily="34" charset="0"/>
              </a:rPr>
              <a:t>Называют </a:t>
            </a:r>
            <a:br>
              <a:rPr lang="ru-RU">
                <a:latin typeface="Arial" pitchFamily="34" charset="0"/>
                <a:cs typeface="Arial" pitchFamily="34" charset="0"/>
              </a:rPr>
            </a:br>
            <a:r>
              <a:rPr lang="ru-RU">
                <a:latin typeface="Arial" pitchFamily="34" charset="0"/>
                <a:cs typeface="Arial" pitchFamily="34" charset="0"/>
              </a:rPr>
              <a:t>педагогов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CAB817-A33A-BFD7-F449-47AA7F577D8D}"/>
              </a:ext>
            </a:extLst>
          </p:cNvPr>
          <p:cNvSpPr txBox="1"/>
          <p:nvPr/>
        </p:nvSpPr>
        <p:spPr>
          <a:xfrm>
            <a:off x="613702" y="1276952"/>
            <a:ext cx="51432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1B3181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Вопросы о предпочитаемых каналах, фильмах, сериалах, мультфильмах:</a:t>
            </a:r>
            <a:endParaRPr lang="ru-RU">
              <a:solidFill>
                <a:srgbClr val="1B318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EDD7AE-53FB-611C-05F0-ACFF3D044107}"/>
              </a:ext>
            </a:extLst>
          </p:cNvPr>
          <p:cNvSpPr txBox="1"/>
          <p:nvPr/>
        </p:nvSpPr>
        <p:spPr>
          <a:xfrm>
            <a:off x="6234951" y="1276525"/>
            <a:ext cx="5705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Вопрос о личности, с которой можно брать пример?</a:t>
            </a:r>
            <a:endParaRPr lang="ru-RU">
              <a:solidFill>
                <a:srgbClr val="1B3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04725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585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96" y="-111575"/>
            <a:ext cx="10838891" cy="9605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РЕЗУЛЬТАТЫ ВОСПИТАНИЯ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3BE0CA-E6F5-4A3A-80F1-EC74433104BF}"/>
              </a:ext>
            </a:extLst>
          </p:cNvPr>
          <p:cNvSpPr txBox="1"/>
          <p:nvPr/>
        </p:nvSpPr>
        <p:spPr>
          <a:xfrm>
            <a:off x="3431468" y="841427"/>
            <a:ext cx="217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РЕАЛЬНЫЙ ОБРАЗ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99FD8-F4DC-4137-99DB-21CB068FCB17}"/>
              </a:ext>
            </a:extLst>
          </p:cNvPr>
          <p:cNvSpPr txBox="1"/>
          <p:nvPr/>
        </p:nvSpPr>
        <p:spPr>
          <a:xfrm>
            <a:off x="7782949" y="852097"/>
            <a:ext cx="2656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ЖЕЛАЕМЫЙ РЕЗУЛЬТАТ</a:t>
            </a:r>
          </a:p>
        </p:txBody>
      </p:sp>
      <p:grpSp>
        <p:nvGrpSpPr>
          <p:cNvPr id="3" name="Группа 60">
            <a:extLst>
              <a:ext uri="{FF2B5EF4-FFF2-40B4-BE49-F238E27FC236}">
                <a16:creationId xmlns:a16="http://schemas.microsoft.com/office/drawing/2014/main" id="{D239BAD5-52F1-76C7-228D-E802A603FAB8}"/>
              </a:ext>
            </a:extLst>
          </p:cNvPr>
          <p:cNvGrpSpPr/>
          <p:nvPr/>
        </p:nvGrpSpPr>
        <p:grpSpPr>
          <a:xfrm>
            <a:off x="694297" y="1246638"/>
            <a:ext cx="10838891" cy="1814077"/>
            <a:chOff x="694297" y="1627638"/>
            <a:chExt cx="10838891" cy="181407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3ABED1-1757-444A-F71E-EA1D8FFFE1B7}"/>
                </a:ext>
              </a:extLst>
            </p:cNvPr>
            <p:cNvSpPr txBox="1"/>
            <p:nvPr/>
          </p:nvSpPr>
          <p:spPr>
            <a:xfrm>
              <a:off x="2922529" y="1641715"/>
              <a:ext cx="3240000" cy="1800000"/>
            </a:xfrm>
            <a:prstGeom prst="rect">
              <a:avLst/>
            </a:prstGeom>
            <a:noFill/>
            <a:ln w="19050">
              <a:solidFill>
                <a:srgbClr val="1B318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855D2D-E4A1-70CA-278A-76AE60085412}"/>
                </a:ext>
              </a:extLst>
            </p:cNvPr>
            <p:cNvSpPr txBox="1"/>
            <p:nvPr/>
          </p:nvSpPr>
          <p:spPr>
            <a:xfrm>
              <a:off x="2987329" y="1640755"/>
              <a:ext cx="3146618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Размытая социальная идентичность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Ценности обогащения, потребления, славы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Морально-нравственная дезориентация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F8A259-8368-4130-9C84-4A7B36797F05}"/>
                </a:ext>
              </a:extLst>
            </p:cNvPr>
            <p:cNvSpPr txBox="1"/>
            <p:nvPr/>
          </p:nvSpPr>
          <p:spPr>
            <a:xfrm rot="5400000">
              <a:off x="1440684" y="881251"/>
              <a:ext cx="615553" cy="2108327"/>
            </a:xfrm>
            <a:prstGeom prst="rect">
              <a:avLst/>
            </a:prstGeom>
            <a:solidFill>
              <a:srgbClr val="4F70B3"/>
            </a:solidFill>
            <a:ln w="19050">
              <a:noFill/>
            </a:ln>
          </p:spPr>
          <p:txBody>
            <a:bodyPr vert="vert270" wrap="square" rtlCol="0">
              <a:spAutoFit/>
            </a:bodyPr>
            <a:lstStyle/>
            <a:p>
              <a:pPr algn="ctr">
                <a:tabLst>
                  <a:tab pos="630238"/>
                </a:tabLst>
              </a:pPr>
              <a:r>
                <a:rPr lang="ru-RU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МОТИВАЦИОННАЯ </a:t>
              </a:r>
            </a:p>
            <a:p>
              <a:pPr algn="ctr">
                <a:tabLst>
                  <a:tab pos="630238"/>
                </a:tabLst>
              </a:pPr>
              <a:r>
                <a:rPr lang="ru-RU" sz="1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СФЕРА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F0D97FF8-9A65-4F0A-9776-8F72987831FF}"/>
                </a:ext>
              </a:extLst>
            </p:cNvPr>
            <p:cNvCxnSpPr/>
            <p:nvPr/>
          </p:nvCxnSpPr>
          <p:spPr>
            <a:xfrm>
              <a:off x="6225375" y="2523715"/>
              <a:ext cx="316029" cy="0"/>
            </a:xfrm>
            <a:prstGeom prst="straightConnector1">
              <a:avLst/>
            </a:prstGeom>
            <a:ln w="19050">
              <a:solidFill>
                <a:srgbClr val="1B31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E70A3B-728F-A487-8C93-BE8A1ABCC570}"/>
                </a:ext>
              </a:extLst>
            </p:cNvPr>
            <p:cNvSpPr txBox="1"/>
            <p:nvPr/>
          </p:nvSpPr>
          <p:spPr>
            <a:xfrm>
              <a:off x="6667750" y="1641713"/>
              <a:ext cx="4865438" cy="1800000"/>
            </a:xfrm>
            <a:prstGeom prst="rect">
              <a:avLst/>
            </a:prstGeom>
            <a:noFill/>
            <a:ln w="19050">
              <a:solidFill>
                <a:srgbClr val="1B318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4263A0-95F6-F682-D49A-93CE11F6FC2F}"/>
                </a:ext>
              </a:extLst>
            </p:cNvPr>
            <p:cNvSpPr txBox="1"/>
            <p:nvPr/>
          </p:nvSpPr>
          <p:spPr>
            <a:xfrm>
              <a:off x="6689013" y="1640755"/>
              <a:ext cx="4844175" cy="1723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Российская гражданская идентичность </a:t>
              </a:r>
              <a:br>
                <a:rPr lang="ru-RU" sz="1600">
                  <a:latin typeface="Arial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cs typeface="Arial" pitchFamily="34" charset="0"/>
                </a:rPr>
                <a:t>и патриотизм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Духовные, культурные ценности, </a:t>
              </a:r>
              <a:br>
                <a:rPr lang="ru-RU" sz="1600">
                  <a:latin typeface="Arial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cs typeface="Arial" pitchFamily="34" charset="0"/>
                </a:rPr>
                <a:t>стремление к саморазвитию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Морально-нравственная саморегуляция, высокий уровень ответственности</a:t>
              </a:r>
            </a:p>
          </p:txBody>
        </p:sp>
      </p:grpSp>
      <p:grpSp>
        <p:nvGrpSpPr>
          <p:cNvPr id="5" name="Группа 58">
            <a:extLst>
              <a:ext uri="{FF2B5EF4-FFF2-40B4-BE49-F238E27FC236}">
                <a16:creationId xmlns:a16="http://schemas.microsoft.com/office/drawing/2014/main" id="{0A84408F-11B0-CE4A-175F-FA87D4D4C29B}"/>
              </a:ext>
            </a:extLst>
          </p:cNvPr>
          <p:cNvGrpSpPr/>
          <p:nvPr/>
        </p:nvGrpSpPr>
        <p:grpSpPr>
          <a:xfrm>
            <a:off x="695326" y="3253780"/>
            <a:ext cx="10837862" cy="1444368"/>
            <a:chOff x="695326" y="3551511"/>
            <a:chExt cx="10837862" cy="144436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8A6576-D6FD-BE51-844E-C151892673E5}"/>
                </a:ext>
              </a:extLst>
            </p:cNvPr>
            <p:cNvSpPr txBox="1"/>
            <p:nvPr/>
          </p:nvSpPr>
          <p:spPr>
            <a:xfrm rot="5400000">
              <a:off x="1441198" y="2805740"/>
              <a:ext cx="615553" cy="2107298"/>
            </a:xfrm>
            <a:prstGeom prst="rect">
              <a:avLst/>
            </a:prstGeom>
            <a:solidFill>
              <a:srgbClr val="4F70B3"/>
            </a:solidFill>
            <a:ln w="19050">
              <a:noFill/>
            </a:ln>
          </p:spPr>
          <p:txBody>
            <a:bodyPr vert="vert270" wrap="square" rtlCol="0">
              <a:spAutoFit/>
            </a:bodyPr>
            <a:lstStyle/>
            <a:p>
              <a:pPr algn="ctr">
                <a:tabLst>
                  <a:tab pos="630238"/>
                </a:tabLst>
              </a:pPr>
              <a:r>
                <a:rPr lang="ru-RU" sz="1400" b="1">
                  <a:solidFill>
                    <a:schemeClr val="bg1"/>
                  </a:solidFill>
                  <a:effectLst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ЭМОЦИОНАЛЬНО-ВОЛЕВАЯ СФЕРА</a:t>
              </a:r>
              <a:endParaRPr lang="ru-RU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271EBD-E8F2-3DB9-AB01-CE3CB04A7CD9}"/>
                </a:ext>
              </a:extLst>
            </p:cNvPr>
            <p:cNvSpPr txBox="1"/>
            <p:nvPr/>
          </p:nvSpPr>
          <p:spPr>
            <a:xfrm>
              <a:off x="2922529" y="3551511"/>
              <a:ext cx="3240000" cy="1224000"/>
            </a:xfrm>
            <a:prstGeom prst="rect">
              <a:avLst/>
            </a:prstGeom>
            <a:noFill/>
            <a:ln w="19050">
              <a:solidFill>
                <a:srgbClr val="1B318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8572BB-B231-0C4F-D22D-3CD7FBF36B60}"/>
                </a:ext>
              </a:extLst>
            </p:cNvPr>
            <p:cNvSpPr txBox="1"/>
            <p:nvPr/>
          </p:nvSpPr>
          <p:spPr>
            <a:xfrm>
              <a:off x="6667750" y="3555879"/>
              <a:ext cx="4865438" cy="1440000"/>
            </a:xfrm>
            <a:prstGeom prst="rect">
              <a:avLst/>
            </a:prstGeom>
            <a:noFill/>
            <a:ln w="19050">
              <a:solidFill>
                <a:srgbClr val="1B318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6DA812-9ABE-885A-896E-08D945E6DD54}"/>
                </a:ext>
              </a:extLst>
            </p:cNvPr>
            <p:cNvSpPr txBox="1"/>
            <p:nvPr/>
          </p:nvSpPr>
          <p:spPr>
            <a:xfrm>
              <a:off x="2987329" y="3576544"/>
              <a:ext cx="3301546" cy="11541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Сниженные способности 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Преобладание тревожности, депрессивности, агрессивности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3DF21D-F3E8-9C93-8ED6-F9B96A0B716D}"/>
                </a:ext>
              </a:extLst>
            </p:cNvPr>
            <p:cNvSpPr txBox="1"/>
            <p:nvPr/>
          </p:nvSpPr>
          <p:spPr>
            <a:xfrm>
              <a:off x="6656648" y="3576544"/>
              <a:ext cx="4743535" cy="140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Целедостижение, высокий уровень</a:t>
              </a:r>
              <a:br>
                <a:rPr lang="ru-RU" sz="1600">
                  <a:latin typeface="Arial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cs typeface="Arial" pitchFamily="34" charset="0"/>
                </a:rPr>
                <a:t>регуляции действий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Стрессоустойчивость, оптимизм,</a:t>
              </a:r>
              <a:br>
                <a:rPr lang="ru-RU" sz="1600">
                  <a:latin typeface="Arial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cs typeface="Arial" pitchFamily="34" charset="0"/>
                </a:rPr>
                <a:t>доброжелательность, психоэмоциональная саморегуляция</a:t>
              </a:r>
            </a:p>
          </p:txBody>
        </p: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3D763350-08DF-6DC5-1C9E-28C7049BCA61}"/>
                </a:ext>
              </a:extLst>
            </p:cNvPr>
            <p:cNvCxnSpPr/>
            <p:nvPr/>
          </p:nvCxnSpPr>
          <p:spPr>
            <a:xfrm>
              <a:off x="6225375" y="4037511"/>
              <a:ext cx="316029" cy="0"/>
            </a:xfrm>
            <a:prstGeom prst="straightConnector1">
              <a:avLst/>
            </a:prstGeom>
            <a:ln w="19050">
              <a:solidFill>
                <a:srgbClr val="1B31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9">
            <a:extLst>
              <a:ext uri="{FF2B5EF4-FFF2-40B4-BE49-F238E27FC236}">
                <a16:creationId xmlns:a16="http://schemas.microsoft.com/office/drawing/2014/main" id="{8D53E316-70C5-0C66-8C70-3706FA195DF3}"/>
              </a:ext>
            </a:extLst>
          </p:cNvPr>
          <p:cNvGrpSpPr/>
          <p:nvPr/>
        </p:nvGrpSpPr>
        <p:grpSpPr>
          <a:xfrm>
            <a:off x="696232" y="4891213"/>
            <a:ext cx="10836956" cy="1602541"/>
            <a:chOff x="696232" y="5272213"/>
            <a:chExt cx="10836956" cy="16025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A3C1ADF-48A8-46EC-73D5-8149F8EEDD7E}"/>
                </a:ext>
              </a:extLst>
            </p:cNvPr>
            <p:cNvSpPr txBox="1"/>
            <p:nvPr/>
          </p:nvSpPr>
          <p:spPr>
            <a:xfrm rot="5400000">
              <a:off x="1442619" y="4525826"/>
              <a:ext cx="615553" cy="2108328"/>
            </a:xfrm>
            <a:prstGeom prst="rect">
              <a:avLst/>
            </a:prstGeom>
            <a:solidFill>
              <a:srgbClr val="4F70B3"/>
            </a:solidFill>
            <a:ln w="19050">
              <a:noFill/>
            </a:ln>
          </p:spPr>
          <p:txBody>
            <a:bodyPr vert="vert270" wrap="square" rtlCol="0">
              <a:spAutoFit/>
            </a:bodyPr>
            <a:lstStyle/>
            <a:p>
              <a:pPr algn="ctr">
                <a:tabLst>
                  <a:tab pos="630238"/>
                </a:tabLst>
              </a:pPr>
              <a:r>
                <a:rPr lang="ru-RU" sz="1400" b="1">
                  <a:solidFill>
                    <a:schemeClr val="bg1"/>
                  </a:solidFill>
                  <a:effectLst/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КОММУНИКАТИВНАЯ СФЕРА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76F4F1-37F2-6A09-74D9-6EB829B53B84}"/>
                </a:ext>
              </a:extLst>
            </p:cNvPr>
            <p:cNvSpPr txBox="1"/>
            <p:nvPr/>
          </p:nvSpPr>
          <p:spPr>
            <a:xfrm>
              <a:off x="2922529" y="5272828"/>
              <a:ext cx="3240000" cy="1404000"/>
            </a:xfrm>
            <a:prstGeom prst="rect">
              <a:avLst/>
            </a:prstGeom>
            <a:noFill/>
            <a:ln w="19050">
              <a:solidFill>
                <a:srgbClr val="1B318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359759-64A4-3D49-D383-80ADE68D9737}"/>
                </a:ext>
              </a:extLst>
            </p:cNvPr>
            <p:cNvSpPr txBox="1"/>
            <p:nvPr/>
          </p:nvSpPr>
          <p:spPr>
            <a:xfrm>
              <a:off x="6656648" y="5277197"/>
              <a:ext cx="4876540" cy="1384995"/>
            </a:xfrm>
            <a:prstGeom prst="rect">
              <a:avLst/>
            </a:prstGeom>
            <a:noFill/>
            <a:ln w="19050">
              <a:solidFill>
                <a:srgbClr val="1B3181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  <a:p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DF657F3-AB40-E7FC-66B3-96C6AAB8B583}"/>
                </a:ext>
              </a:extLst>
            </p:cNvPr>
            <p:cNvSpPr txBox="1"/>
            <p:nvPr/>
          </p:nvSpPr>
          <p:spPr>
            <a:xfrm>
              <a:off x="6656647" y="5335871"/>
              <a:ext cx="4839122" cy="1231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Продуктивное общение, сотрудничество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Предотвращение и урегулирование конфликтов</a:t>
              </a:r>
            </a:p>
            <a:p>
              <a:pPr marL="179388" indent="-179388">
                <a:spcAft>
                  <a:spcPts val="600"/>
                </a:spcAft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Социальная активность 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BFE45BD-45D7-C701-8CBF-66CAC1939D79}"/>
                </a:ext>
              </a:extLst>
            </p:cNvPr>
            <p:cNvSpPr txBox="1"/>
            <p:nvPr/>
          </p:nvSpPr>
          <p:spPr>
            <a:xfrm>
              <a:off x="2987330" y="5335871"/>
              <a:ext cx="3059528" cy="1538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Недостаточные коммуникативные </a:t>
              </a:r>
              <a:br>
                <a:rPr lang="ru-RU" sz="1600">
                  <a:latin typeface="Arial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cs typeface="Arial" pitchFamily="34" charset="0"/>
                </a:rPr>
                <a:t>навыки </a:t>
              </a:r>
            </a:p>
            <a:p>
              <a:pPr marL="179388" indent="-179388"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Конфликтность</a:t>
              </a:r>
            </a:p>
            <a:p>
              <a:pPr marL="179388" indent="-179388">
                <a:buClr>
                  <a:srgbClr val="1B3181"/>
                </a:buClr>
                <a:buFont typeface="Wingdings" pitchFamily="2" charset="2"/>
                <a:buChar char="§"/>
              </a:pPr>
              <a:r>
                <a:rPr lang="ru-RU" sz="1600">
                  <a:latin typeface="Arial" pitchFamily="34" charset="0"/>
                  <a:cs typeface="Arial" pitchFamily="34" charset="0"/>
                </a:rPr>
                <a:t>Одиночество </a:t>
              </a:r>
            </a:p>
            <a:p>
              <a:pPr marL="179388" indent="-179388">
                <a:buClr>
                  <a:srgbClr val="1B3181"/>
                </a:buClr>
                <a:buFont typeface="Wingdings" pitchFamily="2" charset="2"/>
                <a:buChar char="§"/>
              </a:pPr>
              <a:endParaRPr lang="ru-RU" sz="1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805C5D17-E0B7-29A2-B24B-5A681F5C7E99}"/>
                </a:ext>
              </a:extLst>
            </p:cNvPr>
            <p:cNvCxnSpPr/>
            <p:nvPr/>
          </p:nvCxnSpPr>
          <p:spPr>
            <a:xfrm>
              <a:off x="6225375" y="5740828"/>
              <a:ext cx="316029" cy="0"/>
            </a:xfrm>
            <a:prstGeom prst="straightConnector1">
              <a:avLst/>
            </a:prstGeom>
            <a:ln w="19050">
              <a:solidFill>
                <a:srgbClr val="1B318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743727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61928B7-DAC5-4D5E-F2F2-26FE25FD2459}"/>
              </a:ext>
            </a:extLst>
          </p:cNvPr>
          <p:cNvSpPr/>
          <p:nvPr/>
        </p:nvSpPr>
        <p:spPr>
          <a:xfrm>
            <a:off x="3610393" y="1577638"/>
            <a:ext cx="4809705" cy="582577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50214"/>
            <a:ext cx="10837864" cy="9906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ИЗМЕНЕНИЯ В ПРИМЕРНОЙ ПРОГРАММЕ ВОСПИТАНИЯ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D2F067-29C9-C209-ECA2-77F8661574FC}"/>
              </a:ext>
            </a:extLst>
          </p:cNvPr>
          <p:cNvSpPr/>
          <p:nvPr/>
        </p:nvSpPr>
        <p:spPr>
          <a:xfrm>
            <a:off x="712932" y="841490"/>
            <a:ext cx="2738965" cy="418255"/>
          </a:xfrm>
          <a:prstGeom prst="roundRect">
            <a:avLst>
              <a:gd name="adj" fmla="val 0"/>
            </a:avLst>
          </a:prstGeom>
          <a:noFill/>
          <a:ln>
            <a:solidFill>
              <a:srgbClr val="4F7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FEE3B-A0F2-F727-EB37-761DE67F3846}"/>
              </a:ext>
            </a:extLst>
          </p:cNvPr>
          <p:cNvSpPr txBox="1"/>
          <p:nvPr/>
        </p:nvSpPr>
        <p:spPr>
          <a:xfrm>
            <a:off x="856919" y="856557"/>
            <a:ext cx="2447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ЦЕЛЕВОЙ РАЗДЕЛ</a:t>
            </a:r>
            <a:endParaRPr lang="ru-RU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6BCF4F99-26D7-6C0B-73B3-3700215D8037}"/>
              </a:ext>
            </a:extLst>
          </p:cNvPr>
          <p:cNvSpPr/>
          <p:nvPr/>
        </p:nvSpPr>
        <p:spPr>
          <a:xfrm>
            <a:off x="712931" y="1561100"/>
            <a:ext cx="2738967" cy="1229875"/>
          </a:xfrm>
          <a:prstGeom prst="roundRect">
            <a:avLst>
              <a:gd name="adj" fmla="val 0"/>
            </a:avLst>
          </a:prstGeom>
          <a:noFill/>
          <a:ln>
            <a:solidFill>
              <a:srgbClr val="4F7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E5A6F5-9AC2-3B6C-81AF-1A69A0BFCABF}"/>
              </a:ext>
            </a:extLst>
          </p:cNvPr>
          <p:cNvSpPr txBox="1"/>
          <p:nvPr/>
        </p:nvSpPr>
        <p:spPr>
          <a:xfrm>
            <a:off x="888004" y="1631273"/>
            <a:ext cx="238882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ЦЕЛЕВЫЕ ОРИЕНТИРЫ  РЕЗУЛЬТАТОВ ВОСПИТАНИЯ </a:t>
            </a:r>
            <a:endParaRPr lang="ru-RU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51DC28FA-2A29-881A-4BA7-D05D8D6D3461}"/>
              </a:ext>
            </a:extLst>
          </p:cNvPr>
          <p:cNvSpPr/>
          <p:nvPr/>
        </p:nvSpPr>
        <p:spPr>
          <a:xfrm>
            <a:off x="710981" y="3092332"/>
            <a:ext cx="2742867" cy="2901842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F70B3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84B291-99E4-D930-3560-A7EB7DB6DE06}"/>
              </a:ext>
            </a:extLst>
          </p:cNvPr>
          <p:cNvSpPr txBox="1"/>
          <p:nvPr/>
        </p:nvSpPr>
        <p:spPr>
          <a:xfrm>
            <a:off x="721705" y="3207108"/>
            <a:ext cx="267775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НАПРАВЛЕНИЯ ВОСПИТАНИЯ </a:t>
            </a:r>
            <a:b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СООТВЕТСТВИИ </a:t>
            </a:r>
            <a:b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ФГОС: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гражданское,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патриотическое,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духовно-нравственное</a:t>
            </a:r>
            <a:r>
              <a:rPr lang="ru-RU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эстетическое, физическое, трудовое, экологическое, ценности научного познания </a:t>
            </a:r>
          </a:p>
          <a:p>
            <a:pPr algn="ctr"/>
            <a:endParaRPr lang="ru-RU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912EC05-4B40-828C-D25E-76C1A81566A2}"/>
              </a:ext>
            </a:extLst>
          </p:cNvPr>
          <p:cNvSpPr/>
          <p:nvPr/>
        </p:nvSpPr>
        <p:spPr>
          <a:xfrm>
            <a:off x="8645296" y="860278"/>
            <a:ext cx="2857172" cy="713500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2946DC5-7B7F-0169-DA8A-F06CD9A58CFC}"/>
              </a:ext>
            </a:extLst>
          </p:cNvPr>
          <p:cNvSpPr txBox="1"/>
          <p:nvPr/>
        </p:nvSpPr>
        <p:spPr>
          <a:xfrm>
            <a:off x="8712204" y="900103"/>
            <a:ext cx="2708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ОРГАНИЗАЦИОННЫЙ</a:t>
            </a:r>
            <a:b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</a:t>
            </a:r>
            <a:endParaRPr lang="ru-RU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7C314F27-E136-D4A4-40EB-9EFA45209DCB}"/>
              </a:ext>
            </a:extLst>
          </p:cNvPr>
          <p:cNvCxnSpPr/>
          <p:nvPr/>
        </p:nvCxnSpPr>
        <p:spPr>
          <a:xfrm flipH="1">
            <a:off x="10052324" y="1605550"/>
            <a:ext cx="0" cy="186967"/>
          </a:xfrm>
          <a:prstGeom prst="straightConnector1">
            <a:avLst/>
          </a:prstGeom>
          <a:ln w="12700">
            <a:solidFill>
              <a:srgbClr val="4F7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68EEF46-AEF2-795E-1688-B7C4AFFA6D73}"/>
              </a:ext>
            </a:extLst>
          </p:cNvPr>
          <p:cNvSpPr txBox="1"/>
          <p:nvPr/>
        </p:nvSpPr>
        <p:spPr>
          <a:xfrm>
            <a:off x="3624664" y="2197728"/>
            <a:ext cx="285150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ИНВАРИАНТНЫЕ ОСНОВНЫЕ: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Школьный урок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Внеурочная деятельность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Основные школьные дела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Классное руководство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Внешкольные мероприятия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Организация предметно-пространственной среды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Работа с родителями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Самоуправление,</a:t>
            </a:r>
            <a:br>
              <a:rPr lang="ru-RU" sz="1400">
                <a:latin typeface="Arial" pitchFamily="34" charset="0"/>
                <a:cs typeface="Arial" pitchFamily="34" charset="0"/>
              </a:rPr>
            </a:br>
            <a:r>
              <a:rPr lang="ru-RU" sz="1400">
                <a:latin typeface="Arial" pitchFamily="34" charset="0"/>
                <a:cs typeface="Arial" pitchFamily="34" charset="0"/>
              </a:rPr>
              <a:t>безопасность, социальное партнерство, профориентация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F9546916-6D5D-4B79-641E-F2B9751037C0}"/>
              </a:ext>
            </a:extLst>
          </p:cNvPr>
          <p:cNvSpPr/>
          <p:nvPr/>
        </p:nvSpPr>
        <p:spPr>
          <a:xfrm>
            <a:off x="3610391" y="860278"/>
            <a:ext cx="4809709" cy="399467"/>
          </a:xfrm>
          <a:prstGeom prst="roundRect">
            <a:avLst>
              <a:gd name="adj" fmla="val 0"/>
            </a:avLst>
          </a:prstGeom>
          <a:noFill/>
          <a:ln>
            <a:solidFill>
              <a:srgbClr val="4F7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C99D6D-95BA-FF61-1F34-DA9816319C5D}"/>
              </a:ext>
            </a:extLst>
          </p:cNvPr>
          <p:cNvSpPr txBox="1"/>
          <p:nvPr/>
        </p:nvSpPr>
        <p:spPr>
          <a:xfrm>
            <a:off x="4213248" y="875345"/>
            <a:ext cx="360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СОДЕРЖАТЕЛЬНЫЙ РАЗДЕЛ</a:t>
            </a:r>
            <a:endParaRPr lang="ru-RU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18">
            <a:extLst>
              <a:ext uri="{FF2B5EF4-FFF2-40B4-BE49-F238E27FC236}">
                <a16:creationId xmlns:a16="http://schemas.microsoft.com/office/drawing/2014/main" id="{CD5A4D6E-2E01-B33B-1658-37F5A09E7A4C}"/>
              </a:ext>
            </a:extLst>
          </p:cNvPr>
          <p:cNvGrpSpPr/>
          <p:nvPr/>
        </p:nvGrpSpPr>
        <p:grpSpPr>
          <a:xfrm>
            <a:off x="3778029" y="1580265"/>
            <a:ext cx="4474429" cy="577323"/>
            <a:chOff x="3778029" y="2247900"/>
            <a:chExt cx="4474429" cy="57732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5664497-00E4-34C5-9AFE-19F696DDC359}"/>
                </a:ext>
              </a:extLst>
            </p:cNvPr>
            <p:cNvSpPr txBox="1"/>
            <p:nvPr/>
          </p:nvSpPr>
          <p:spPr>
            <a:xfrm>
              <a:off x="5516202" y="2247900"/>
              <a:ext cx="9980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УКЛАД</a:t>
              </a:r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4A8A08-F427-C0E8-1446-77F624574BA3}"/>
                </a:ext>
              </a:extLst>
            </p:cNvPr>
            <p:cNvSpPr txBox="1"/>
            <p:nvPr/>
          </p:nvSpPr>
          <p:spPr>
            <a:xfrm>
              <a:off x="3778029" y="2548224"/>
              <a:ext cx="44744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виды, формы и содержание воспитательной деятельности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709EBDC-6069-B584-05AA-41DA9574AE86}"/>
              </a:ext>
            </a:extLst>
          </p:cNvPr>
          <p:cNvSpPr txBox="1"/>
          <p:nvPr/>
        </p:nvSpPr>
        <p:spPr>
          <a:xfrm>
            <a:off x="6349204" y="2246622"/>
            <a:ext cx="207089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ВАРИАТИВНЫЕ ДОПОЛНИТЕЛЬНЫЕ: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Детские общественные объединения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Школьные медиа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Школьный музей </a:t>
            </a:r>
          </a:p>
          <a:p>
            <a:pPr marL="182563" indent="-182563"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400">
                <a:latin typeface="Arial" pitchFamily="34" charset="0"/>
                <a:cs typeface="Arial" pitchFamily="34" charset="0"/>
              </a:rPr>
              <a:t>Добровольческая деятельность</a:t>
            </a: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A7DC446E-EB73-3D9A-DF08-DE22070192C0}"/>
              </a:ext>
            </a:extLst>
          </p:cNvPr>
          <p:cNvSpPr/>
          <p:nvPr/>
        </p:nvSpPr>
        <p:spPr>
          <a:xfrm>
            <a:off x="8636219" y="1824289"/>
            <a:ext cx="2851512" cy="582576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32B4251-9417-1A22-D128-62F5E6594434}"/>
              </a:ext>
            </a:extLst>
          </p:cNvPr>
          <p:cNvSpPr txBox="1"/>
          <p:nvPr/>
        </p:nvSpPr>
        <p:spPr>
          <a:xfrm>
            <a:off x="8720009" y="1961675"/>
            <a:ext cx="2708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Кадровое обеспечение 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E0E919D-071D-3A59-7E97-F0B322B16D23}"/>
              </a:ext>
            </a:extLst>
          </p:cNvPr>
          <p:cNvSpPr/>
          <p:nvPr/>
        </p:nvSpPr>
        <p:spPr>
          <a:xfrm>
            <a:off x="8645296" y="2600375"/>
            <a:ext cx="2851512" cy="582576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8C21FA-985A-D61F-1E5E-F2C0681C297E}"/>
              </a:ext>
            </a:extLst>
          </p:cNvPr>
          <p:cNvSpPr txBox="1"/>
          <p:nvPr/>
        </p:nvSpPr>
        <p:spPr>
          <a:xfrm>
            <a:off x="8712204" y="2622485"/>
            <a:ext cx="2708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Нормативно-методическое  обеспечение 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34CC62DE-CDA9-3CD6-FD1C-BB8E07D349A0}"/>
              </a:ext>
            </a:extLst>
          </p:cNvPr>
          <p:cNvSpPr/>
          <p:nvPr/>
        </p:nvSpPr>
        <p:spPr>
          <a:xfrm>
            <a:off x="8659517" y="3368921"/>
            <a:ext cx="2851512" cy="582576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3434C75-98C1-60B7-A796-367FD8E28A10}"/>
              </a:ext>
            </a:extLst>
          </p:cNvPr>
          <p:cNvSpPr txBox="1"/>
          <p:nvPr/>
        </p:nvSpPr>
        <p:spPr>
          <a:xfrm>
            <a:off x="8712204" y="3371276"/>
            <a:ext cx="2708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Требования к организации среды для детей с ОВЗ</a:t>
            </a: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3BB709CC-5437-F157-C3EC-9E6BC89CE140}"/>
              </a:ext>
            </a:extLst>
          </p:cNvPr>
          <p:cNvSpPr/>
          <p:nvPr/>
        </p:nvSpPr>
        <p:spPr>
          <a:xfrm>
            <a:off x="8668594" y="4145007"/>
            <a:ext cx="2851512" cy="582576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63C6662-15A9-ECBD-1899-91205FED5A13}"/>
              </a:ext>
            </a:extLst>
          </p:cNvPr>
          <p:cNvSpPr txBox="1"/>
          <p:nvPr/>
        </p:nvSpPr>
        <p:spPr>
          <a:xfrm>
            <a:off x="8752384" y="4240829"/>
            <a:ext cx="2708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поощрения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E7965CED-6382-0B1A-EF97-CD0BC634101F}"/>
              </a:ext>
            </a:extLst>
          </p:cNvPr>
          <p:cNvSpPr/>
          <p:nvPr/>
        </p:nvSpPr>
        <p:spPr>
          <a:xfrm>
            <a:off x="8655116" y="4923502"/>
            <a:ext cx="2851512" cy="582576"/>
          </a:xfrm>
          <a:prstGeom prst="roundRect">
            <a:avLst>
              <a:gd name="adj" fmla="val 0"/>
            </a:avLst>
          </a:prstGeom>
          <a:solidFill>
            <a:srgbClr val="4F7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1028EE-B7C2-6DEE-E163-513B04D87909}"/>
              </a:ext>
            </a:extLst>
          </p:cNvPr>
          <p:cNvSpPr txBox="1"/>
          <p:nvPr/>
        </p:nvSpPr>
        <p:spPr>
          <a:xfrm>
            <a:off x="8801679" y="4982858"/>
            <a:ext cx="2708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Анализ воспитательного процесса 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E37B34A-1F40-E0BD-0879-A28A0026C22E}"/>
              </a:ext>
            </a:extLst>
          </p:cNvPr>
          <p:cNvCxnSpPr/>
          <p:nvPr/>
        </p:nvCxnSpPr>
        <p:spPr>
          <a:xfrm flipH="1">
            <a:off x="6015245" y="1309431"/>
            <a:ext cx="0" cy="218521"/>
          </a:xfrm>
          <a:prstGeom prst="straightConnector1">
            <a:avLst/>
          </a:prstGeom>
          <a:ln w="12700">
            <a:solidFill>
              <a:srgbClr val="4F7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2D1D24D-609D-D95F-FF12-633F180F2323}"/>
              </a:ext>
            </a:extLst>
          </p:cNvPr>
          <p:cNvCxnSpPr/>
          <p:nvPr/>
        </p:nvCxnSpPr>
        <p:spPr>
          <a:xfrm flipH="1">
            <a:off x="2082414" y="1301162"/>
            <a:ext cx="0" cy="218521"/>
          </a:xfrm>
          <a:prstGeom prst="straightConnector1">
            <a:avLst/>
          </a:prstGeom>
          <a:ln w="12700">
            <a:solidFill>
              <a:srgbClr val="4F7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C4791EB-24D0-9C62-AF77-4E3ABCD6E9FF}"/>
              </a:ext>
            </a:extLst>
          </p:cNvPr>
          <p:cNvCxnSpPr/>
          <p:nvPr/>
        </p:nvCxnSpPr>
        <p:spPr>
          <a:xfrm flipH="1">
            <a:off x="2082414" y="2832393"/>
            <a:ext cx="0" cy="218521"/>
          </a:xfrm>
          <a:prstGeom prst="straightConnector1">
            <a:avLst/>
          </a:prstGeom>
          <a:ln w="12700">
            <a:solidFill>
              <a:srgbClr val="4F7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923178"/>
      </p:ext>
    </p:extLst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	КОЛИЧЕСТВО ОБУЧАЮЩИХСЯ, ЗАНИМАВШИХСЯ В ШКОЛЬНЫХ СПОРТИВНЫХ КЛУБАХ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9975834"/>
              </p:ext>
            </p:extLst>
          </p:nvPr>
        </p:nvGraphicFramePr>
        <p:xfrm>
          <a:off x="1031457" y="1815940"/>
          <a:ext cx="10481479" cy="425810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КОЛИЧЕСТВО УЧАСТНИКОВ ВОЛОНТЁРСКИХ ОБЪЕДИНЕНИЙ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37098464"/>
              </p:ext>
            </p:extLst>
          </p:nvPr>
        </p:nvGraphicFramePr>
        <p:xfrm>
          <a:off x="791570" y="1637731"/>
          <a:ext cx="10563367" cy="391690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КОЛИЧЕСТВО УЧАСТНИКОВ ОТРЯДОВ ЮНАРМИИ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34514227"/>
              </p:ext>
            </p:extLst>
          </p:nvPr>
        </p:nvGraphicFramePr>
        <p:xfrm>
          <a:off x="873457" y="1692323"/>
          <a:ext cx="10481479" cy="383502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l="51651"/>
          <a:stretch>
            <a:fillRect/>
          </a:stretch>
        </p:blipFill>
        <p:spPr bwMode="auto">
          <a:xfrm>
            <a:off x="6435306" y="0"/>
            <a:ext cx="5756694" cy="685800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A569DF-304C-B314-6CC9-69A26145145A}"/>
              </a:ext>
            </a:extLst>
          </p:cNvPr>
          <p:cNvSpPr txBox="1"/>
          <p:nvPr/>
        </p:nvSpPr>
        <p:spPr>
          <a:xfrm>
            <a:off x="310551" y="1352121"/>
            <a:ext cx="590512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Проанализировать результаты</a:t>
            </a:r>
          </a:p>
          <a:p>
            <a:pPr marL="342900" indent="19050" algn="just"/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самодиагностики школ на информационном ресурсе ФГБНУ «Института управления образованием РАО»;</a:t>
            </a:r>
          </a:p>
          <a:p>
            <a:pPr marL="342900" indent="-342900" algn="just"/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Обсудить и разработать «дорожные карты» по повышению уровня соответствия учреждений модели «Школы Минпросвещения России»;</a:t>
            </a:r>
          </a:p>
          <a:p>
            <a:pPr marL="342900" indent="-342900" algn="just"/>
            <a:endParaRPr lang="ru-RU" sz="20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Обсудить пути актуализации программ развития образовательных организаций в контексте дальнейшей реализации Проекта.</a:t>
            </a:r>
          </a:p>
        </p:txBody>
      </p:sp>
      <p:pic>
        <p:nvPicPr>
          <p:cNvPr id="1030" name="Picture 6" descr="БГПУ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07576" y="1163411"/>
            <a:ext cx="5049462" cy="3824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3028" y="260304"/>
            <a:ext cx="803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Школа Минпросвещения России</a:t>
            </a:r>
          </a:p>
        </p:txBody>
      </p:sp>
    </p:spTree>
    <p:extLst>
      <p:ext uri="{BB962C8B-B14F-4D97-AF65-F5344CB8AC3E}">
        <p14:creationId xmlns:p14="http://schemas.microsoft.com/office/powerpoint/2010/main" val="544187851"/>
      </p:ext>
    </p:extLst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КОЛИЧЕСТВО ОБУЧАЮЩИХСЯ, УЧАСТВОВАВШИХ В ДЕЯТЕЛЬНОСТИ ДЕТСКИХ ОБЪЕДИНЕНИЙ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55343" y="1487606"/>
          <a:ext cx="10549720" cy="424445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71682" name="Picture 2" descr="Владимир Путин сомневается, что страны Запада смогут отказаться от российск...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74506" y="612373"/>
            <a:ext cx="3963301" cy="2642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65D2F-F64B-9D04-59D7-B7F24AF465B4}"/>
              </a:ext>
            </a:extLst>
          </p:cNvPr>
          <p:cNvSpPr txBox="1"/>
          <p:nvPr/>
        </p:nvSpPr>
        <p:spPr>
          <a:xfrm>
            <a:off x="1132764" y="657929"/>
            <a:ext cx="56801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« Хочу сказать, что поддерживаю вашу инициативу о едином детском движении. Здесь главная задача — создать равную, доступную, интересную среду для развития, для самореализации по самым разным направлениям»</a:t>
            </a:r>
            <a:endParaRPr lang="ru-RU" sz="2000" i="1">
              <a:solidFill>
                <a:srgbClr val="1B318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65D2F-F64B-9D04-59D7-B7F24AF465B4}"/>
              </a:ext>
            </a:extLst>
          </p:cNvPr>
          <p:cNvSpPr txBox="1"/>
          <p:nvPr/>
        </p:nvSpPr>
        <p:spPr>
          <a:xfrm>
            <a:off x="2183641" y="2584540"/>
            <a:ext cx="4954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В.В.Путин,</a:t>
            </a:r>
          </a:p>
          <a:p>
            <a:pPr algn="r"/>
            <a:r>
              <a:rPr lang="ru-RU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Президент Российской Федерации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64" y="3664719"/>
            <a:ext cx="1050877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>
              <a:spcAft>
                <a:spcPts val="600"/>
              </a:spcAft>
            </a:pPr>
            <a:r>
              <a:rPr lang="ru-RU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ЦЕЛИ ОБЩЕРОССИЙСКОГО ДВИЖЕНИЯ ДЕТЕЙ И МОЛОДЕЖИ:</a:t>
            </a:r>
            <a:r>
              <a:rPr lang="ru-RU" sz="24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содействие проведению государственной политики в интересах детей и молодежи;</a:t>
            </a:r>
            <a:endParaRPr lang="ru-RU" sz="2000">
              <a:solidFill>
                <a:srgbClr val="1B318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содействие воспитанию детей, их профессиональной  ориентации, организации досуга детей и молодежи;</a:t>
            </a:r>
            <a:endParaRPr lang="ru-RU" sz="2000">
              <a:solidFill>
                <a:srgbClr val="1B318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создание равных возможностей для всестороннего развития и самореализации детей и молодежи;</a:t>
            </a:r>
            <a:endParaRPr lang="ru-RU" sz="2000">
              <a:solidFill>
                <a:srgbClr val="1B3181"/>
              </a:solidFill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подготовка детей и молодежи к полноценной жизни в обществе, включая формирование их мировоззрения.</a:t>
            </a:r>
            <a:endParaRPr lang="ru-RU" sz="2000">
              <a:solidFill>
                <a:srgbClr val="1B3181"/>
              </a:solidFill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D8A7AD-8802-178D-0656-7E35076EB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3" b="6622"/>
          <a:stretch>
            <a:fillRect/>
          </a:stretch>
        </p:blipFill>
        <p:spPr>
          <a:xfrm>
            <a:off x="7038650" y="1121975"/>
            <a:ext cx="4494538" cy="243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546" y="187386"/>
            <a:ext cx="11419110" cy="50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ИЗУЧЕНИЕ ИСТОРИИ РОДНОГО КРАЯ, ИСТОРИЧЕСКОЕ ПРОСВЕЩЕНИЕ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7FDC7-AD6F-1B54-A95D-2974F2B930D0}"/>
              </a:ext>
            </a:extLst>
          </p:cNvPr>
          <p:cNvSpPr txBox="1"/>
          <p:nvPr/>
        </p:nvSpPr>
        <p:spPr>
          <a:xfrm>
            <a:off x="506623" y="1069348"/>
            <a:ext cx="6192683" cy="225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ПОТЕНЦИАЛ ШКОЛЬНЫХ ПРЕДМЕТОВ:</a:t>
            </a:r>
          </a:p>
          <a:p>
            <a:pPr>
              <a:spcAft>
                <a:spcPts val="500"/>
              </a:spcAft>
              <a:buClr>
                <a:srgbClr val="1B3181"/>
              </a:buClr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Русский язык, Родной язык, Литературное чтение, Литературное чтение на родном языке, Литература, История, Обществознание, География, </a:t>
            </a:r>
          </a:p>
          <a:p>
            <a:pPr>
              <a:spcAft>
                <a:spcPts val="500"/>
              </a:spcAft>
              <a:buClr>
                <a:srgbClr val="1B3181"/>
              </a:buClr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Окружающий мир, Родная литература, Право, Основы религиозных культур и светской этики, Музыка, ИЗО, Технология, </a:t>
            </a:r>
            <a:r>
              <a:rPr lang="ru-RU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ОБЖ</a:t>
            </a:r>
            <a:endParaRPr lang="ru-RU" sz="1600"/>
          </a:p>
          <a:p>
            <a:pPr>
              <a:spcAft>
                <a:spcPts val="500"/>
              </a:spcAft>
              <a:buClr>
                <a:srgbClr val="1B3181"/>
              </a:buClr>
            </a:pPr>
            <a:endParaRPr lang="ru-RU" sz="140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3E2229-11E8-CA32-7226-D9DA6ECF5E9C}"/>
              </a:ext>
            </a:extLst>
          </p:cNvPr>
          <p:cNvSpPr txBox="1"/>
          <p:nvPr/>
        </p:nvSpPr>
        <p:spPr>
          <a:xfrm>
            <a:off x="612130" y="3550408"/>
            <a:ext cx="7181621" cy="2720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МАТЕРИАЛЫ ПРОЕКТОВ:</a:t>
            </a:r>
          </a:p>
          <a:p>
            <a:pPr marL="177800" indent="-177800">
              <a:spcAft>
                <a:spcPts val="2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«Православие на Енисее» </a:t>
            </a:r>
          </a:p>
          <a:p>
            <a:pPr marL="177800" indent="-177800">
              <a:spcAft>
                <a:spcPts val="2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«С чего начинается Родина»</a:t>
            </a:r>
          </a:p>
          <a:p>
            <a:pPr marL="177800" indent="-177800">
              <a:spcAft>
                <a:spcPts val="2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Конструктор Календаря образовательных событий </a:t>
            </a:r>
          </a:p>
          <a:p>
            <a:pPr marL="177800" indent="-177800">
              <a:spcAft>
                <a:spcPts val="2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«Время и лица. Страницы духовной истории </a:t>
            </a:r>
            <a:b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Приенисейской Сибири» </a:t>
            </a:r>
          </a:p>
          <a:p>
            <a:pPr marL="177800" indent="-177800">
              <a:spcAft>
                <a:spcPts val="2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«Сибирская старина»</a:t>
            </a:r>
          </a:p>
          <a:p>
            <a:pPr marL="177800" indent="-177800">
              <a:spcAft>
                <a:spcPts val="2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«Жизнь на Енисее. Освоение Сибири» </a:t>
            </a:r>
          </a:p>
          <a:p>
            <a:pPr marL="177800" indent="-177800">
              <a:spcAft>
                <a:spcPts val="2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160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«Летопись возрождения» </a:t>
            </a:r>
          </a:p>
          <a:p>
            <a:pPr>
              <a:lnSpc>
                <a:spcPct val="70000"/>
              </a:lnSpc>
              <a:spcAft>
                <a:spcPts val="200"/>
              </a:spcAft>
            </a:pPr>
            <a:endParaRPr lang="ru-RU" sz="160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6B3205-D262-8DED-AADF-D58F916AB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229" y="3548002"/>
            <a:ext cx="4494538" cy="1685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797AD-94EB-F02B-089D-17F47C0C9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r="28450"/>
          <a:stretch>
            <a:fillRect/>
          </a:stretch>
        </p:blipFill>
        <p:spPr>
          <a:xfrm>
            <a:off x="7996970" y="5180769"/>
            <a:ext cx="2652940" cy="1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89024"/>
      </p:ext>
    </p:ext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</a:rPr>
              <a:t>ДОСТИЖЕНИЯ В МЕРОПРИЯТИЯХ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</a:rPr>
              <a:t>МЕЖДУНАРОДНОГО И ФЕДЕРАЛЬНОГО УРОВНЕЙ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sz="2000">
              <a:solidFill>
                <a:srgbClr val="1B318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79045"/>
              </p:ext>
            </p:extLst>
          </p:nvPr>
        </p:nvGraphicFramePr>
        <p:xfrm>
          <a:off x="395786" y="1674671"/>
          <a:ext cx="11586948" cy="3954416"/>
        </p:xfrm>
        <a:graphic>
          <a:graphicData uri="http://schemas.openxmlformats.org/drawingml/2006/table">
            <a:tbl>
              <a:tblPr/>
              <a:tblGrid>
                <a:gridCol w="261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36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310"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МОБУ «СОШ № 2»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Международные творческие конкурсы: «Энергия звёзд», «Дорогой жизни», «Дарование», «Собираем таланты», «Семь ступеней», «АРТ–премьер»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Победители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601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Всероссийский фестиваль – конкурс «Созерцание»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Победители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3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МОБУ «СОШ № 6»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  <a:tabLst>
                          <a:tab pos="2009775"/>
                        </a:tabLs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Международный творческий конкурс "Кит"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33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МОБУ «Лицей № 7»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Всероссийский конкурс школьных музеев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Дипломанты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3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МОБУ «СОШ № 9»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Конкурс детского творчества «Дети одной реки»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0402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МАОУ «Гимназия № 1»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Федеральный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 Конкурс детского творчества «Дети одной реки»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318963"/>
              </p:ext>
            </p:extLst>
          </p:nvPr>
        </p:nvGraphicFramePr>
        <p:xfrm>
          <a:off x="270089" y="1281424"/>
          <a:ext cx="11586949" cy="5314759"/>
        </p:xfrm>
        <a:graphic>
          <a:graphicData uri="http://schemas.openxmlformats.org/drawingml/2006/table">
            <a:tbl>
              <a:tblPr/>
              <a:tblGrid>
                <a:gridCol w="213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917"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7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63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МОБУ «СОШ № 12»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Международные конкурсы хореографического искусства: «Ритмы горизонта», «Салют талантов», «Семь ступеней», «Коллекция талантов»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Победители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78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Всероссийские творческие конкурсы и форумы: «Дорога Вдохновения», «Новые имена»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Победители 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585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Всероссийский конкурс сочинений "Без срока давности"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78">
                <a:tc rowSpan="3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МОБУ «СОШ № 16»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Международный конкурс рисунков «Гуманность внутри войны»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Победитель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218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Международные творческие конкурсы: «Рождественские звезды», Конкурс «Великая моя страна», Конкурс «Семь ступеней», Конкурс «Без границ», Фестиваль «Арена», Конкурс "Кит", Конкурс "Мосты над Невой", "FestaFiesta", "Пятое время"- 2021, "Наследники победы 2022"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Победители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463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Всероссийские творческие конкурсы и форумы: «Сибирь без границ", «Созвездие улыбок», форум «Дорога вдохновения"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Победители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170">
                <a:tc rowSpan="2"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МОБУ «СОШ № 47»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Международные конкурсы «Грани таланта», «Пробуждение», «Признание», «Мир звезд»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Лауреат 1 степени</a:t>
                      </a:r>
                      <a:endParaRPr lang="ru-RU" sz="1700">
                        <a:solidFill>
                          <a:srgbClr val="1B318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78">
                <a:tc vMerge="1">
                  <a:txBody>
                    <a:bodyPr vert="horz" wrap="square"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Calibri"/>
                          <a:cs typeface="Times New Roman"/>
                        </a:rPr>
                        <a:t>Межрегиональный</a:t>
                      </a: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Calibri"/>
                          <a:cs typeface="Times New Roman"/>
                        </a:rPr>
                        <a:t>Межрегиональный открытый конкурс: музей года, Южной СИБИРИ 2021</a:t>
                      </a: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1700">
                          <a:solidFill>
                            <a:srgbClr val="1B318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Победитель</a:t>
                      </a:r>
                    </a:p>
                  </a:txBody>
                  <a:tcPr marL="53406" marR="534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/>
          <p:nvPr/>
        </p:nvSpPr>
        <p:spPr>
          <a:xfrm>
            <a:off x="764599" y="467034"/>
            <a:ext cx="10837863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1B31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ДОСТИЖЕНИЯ В МЕРОПРИЯТИЯХ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1B318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МЕЖДУНАРОДНОГО И ФЕДЕРАЛЬНОГО УРОВНЕЙ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1B318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7" name="Рисунок 6" descr="надежный партнер.jpg"/>
          <p:cNvPicPr>
            <a:picLocks noChangeAspect="1"/>
          </p:cNvPicPr>
          <p:nvPr/>
        </p:nvPicPr>
        <p:blipFill>
          <a:blip r:embed="rId3"/>
          <a:srcRect l="10616" t="6009" r="8155" b="6591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1631609"/>
      </p:ext>
    </p:ext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BE40C2C-1A63-4176-C8DC-6F0486A6C84C}"/>
              </a:ext>
            </a:extLst>
          </p:cNvPr>
          <p:cNvSpPr txBox="1"/>
          <p:nvPr/>
        </p:nvSpPr>
        <p:spPr>
          <a:xfrm>
            <a:off x="615824" y="1216328"/>
            <a:ext cx="74560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>
              <a:lnSpc>
                <a:spcPct val="110000"/>
              </a:lnSpc>
              <a:spcAft>
                <a:spcPts val="800"/>
              </a:spcAft>
            </a:pPr>
            <a:r>
              <a:rPr lang="ru-RU" sz="4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«ВОСПИТАНИЕ И ПРОФОРИЕНТАЦИЯ»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65D2F-F64B-9D04-59D7-B7F24AF465B4}"/>
              </a:ext>
            </a:extLst>
          </p:cNvPr>
          <p:cNvSpPr txBox="1"/>
          <p:nvPr/>
        </p:nvSpPr>
        <p:spPr>
          <a:xfrm>
            <a:off x="750626" y="3210060"/>
            <a:ext cx="56801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«Воспитание должно быть интегрировано </a:t>
            </a:r>
          </a:p>
          <a:p>
            <a:r>
              <a:rPr lang="ru-RU" sz="2000" i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ежедневный образовательный процесс»</a:t>
            </a:r>
          </a:p>
        </p:txBody>
      </p:sp>
      <p:pic>
        <p:nvPicPr>
          <p:cNvPr id="60418" name="Picture 2" descr="https://xn--h1aa0abgczd7be.xn--p1ai/media/cache/51/67/51676ffb17a5b56e33b3045b8ea2b0fc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69038" y="1952528"/>
            <a:ext cx="4925635" cy="3288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565D2F-F64B-9D04-59D7-B7F24AF465B4}"/>
              </a:ext>
            </a:extLst>
          </p:cNvPr>
          <p:cNvSpPr txBox="1"/>
          <p:nvPr/>
        </p:nvSpPr>
        <p:spPr>
          <a:xfrm>
            <a:off x="1296536" y="4317804"/>
            <a:ext cx="4954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С.С. Кравцов, </a:t>
            </a:r>
          </a:p>
          <a:p>
            <a:pPr algn="r"/>
            <a:r>
              <a:rPr lang="ru-RU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министр просвещения РФ</a:t>
            </a:r>
          </a:p>
        </p:txBody>
      </p:sp>
    </p:spTree>
    <p:extLst>
      <p:ext uri="{BB962C8B-B14F-4D97-AF65-F5344CB8AC3E}">
        <p14:creationId xmlns:p14="http://schemas.microsoft.com/office/powerpoint/2010/main" val="352311714"/>
      </p:ext>
    </p:ext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7" name="Рисунок 6" descr="надежный партнер.jpg"/>
          <p:cNvPicPr>
            <a:picLocks noChangeAspect="1"/>
          </p:cNvPicPr>
          <p:nvPr/>
        </p:nvPicPr>
        <p:blipFill>
          <a:blip r:embed="rId3"/>
          <a:srcRect l="10616" t="6009" r="8155" b="65917"/>
          <a:stretch>
            <a:fillRect/>
          </a:stretch>
        </p:blipFill>
        <p:spPr>
          <a:xfrm>
            <a:off x="1055077" y="0"/>
            <a:ext cx="1026941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0190997"/>
      </p:ext>
    </p:ext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Педагоги, прошедшие в 2021/2022 учебном году курсы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повышения квалификации по вопросам воспитания обучающихся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41249388"/>
              </p:ext>
            </p:extLst>
          </p:nvPr>
        </p:nvGraphicFramePr>
        <p:xfrm>
          <a:off x="968991" y="1965279"/>
          <a:ext cx="10426890" cy="3671246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811895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Участие в методических конкурсах и мероприятиях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федерального уровня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34" y="1713196"/>
          <a:ext cx="10289825" cy="3950625"/>
        </p:xfrm>
        <a:graphic>
          <a:graphicData uri="http://schemas.openxmlformats.org/drawingml/2006/table">
            <a:tbl>
              <a:tblPr/>
              <a:tblGrid>
                <a:gridCol w="2879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12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МОБУ «Лицей № 7»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 Всероссийский педагогический конкурс «Воспитание патриота и гражданина России 21 века» - победитель</a:t>
                      </a:r>
                      <a:endParaRPr lang="ru-RU" sz="20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12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МАОУ «Гимназия № 1»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Всероссийский конкурс «Лучшая школа России» - вошли в 100 лучших школ России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12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МОБУ «СОШ № 12»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Участник </a:t>
                      </a:r>
                      <a:r>
                        <a:rPr lang="en-US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 Всероссийского форума классных руководителей, г. Москва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12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МОБУ «СОШ № 9»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Региональный к</a:t>
                      </a: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онкурс "Лучший педагог по обучению основам безопасного поведения на дорогах" – победитель</a:t>
                      </a:r>
                      <a:endParaRPr lang="ru-RU" sz="2000">
                        <a:solidFill>
                          <a:srgbClr val="1B318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125"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МКОУ «О(с)ОШ № 14»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ct val="0"/>
                        </a:spcAft>
                      </a:pPr>
                      <a:r>
                        <a:rPr lang="ru-RU" sz="2000">
                          <a:solidFill>
                            <a:srgbClr val="1B3181"/>
                          </a:solidFill>
                          <a:latin typeface="+mn-lt"/>
                          <a:ea typeface="Calibri"/>
                          <a:cs typeface="Times New Roman"/>
                        </a:rPr>
                        <a:t>"V Всероссийский педагогический конкурс. Мой лучший сценарий" – победитель.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1BC17A9-69AA-8258-6D5D-DDC8EEC047E1}"/>
              </a:ext>
            </a:extLst>
          </p:cNvPr>
          <p:cNvSpPr txBox="1"/>
          <p:nvPr/>
        </p:nvSpPr>
        <p:spPr>
          <a:xfrm>
            <a:off x="6527799" y="972946"/>
            <a:ext cx="52558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>
                <a:latin typeface="Arial" pitchFamily="34" charset="0"/>
                <a:cs typeface="Arial" pitchFamily="34" charset="0"/>
              </a:rPr>
              <a:t>«Справедливость, то есть доступность качественного образования для каждого ребенка в соответствии с его интересами и способностями, причем независимо от того, где он живет – в городе или деревне, в Москве или любом другом регионе страны, </a:t>
            </a:r>
          </a:p>
          <a:p>
            <a:r>
              <a:rPr lang="ru-RU" sz="2000" b="1">
                <a:latin typeface="Arial" pitchFamily="34" charset="0"/>
                <a:cs typeface="Arial" pitchFamily="34" charset="0"/>
              </a:rPr>
              <a:t>независимо от того, где учится – в государственной школе или частной, и, конечно, независимо от социального статуса и доходов родителей».</a:t>
            </a:r>
          </a:p>
          <a:p>
            <a:r>
              <a:rPr lang="ru-RU" sz="2000" b="1" i="1">
                <a:latin typeface="Arial" pitchFamily="34" charset="0"/>
                <a:cs typeface="Arial" pitchFamily="34" charset="0"/>
              </a:rPr>
              <a:t> </a:t>
            </a:r>
            <a:endParaRPr lang="ru-RU" sz="2000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50B2AC-E417-BE1F-C770-CBFB7F9ABA7F}"/>
              </a:ext>
            </a:extLst>
          </p:cNvPr>
          <p:cNvSpPr txBox="1"/>
          <p:nvPr/>
        </p:nvSpPr>
        <p:spPr>
          <a:xfrm>
            <a:off x="7251085" y="5284116"/>
            <a:ext cx="3627782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i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В.В. Путин, Президент РФ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E8A8AE-1D78-4A34-85DF-BFE3BF19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98" y="1580247"/>
            <a:ext cx="5667022" cy="318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6435563"/>
      </p:ext>
    </p:extLst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2" y="232012"/>
            <a:ext cx="11327642" cy="723331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ЗАДАЧИ ПО НАПРАВЛЕНИЮ «ВОСПИТАНИЕ»</a:t>
            </a:r>
            <a:endParaRPr lang="ru-RU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2EB2D-5649-E60C-DD7B-5C65523FAAFD}"/>
              </a:ext>
            </a:extLst>
          </p:cNvPr>
          <p:cNvSpPr txBox="1"/>
          <p:nvPr/>
        </p:nvSpPr>
        <p:spPr>
          <a:xfrm>
            <a:off x="409904" y="1164188"/>
            <a:ext cx="11217988" cy="5463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Обеспечить актуализацию школами и ДОО рабочих программ воспитания.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Продолжить развитие воспитательного пространства, провести анализ эффективности его использования. Обеспечить создание в каждой школе Центра детских инициатив, школьных театров, школьных музеев, спортивных клубов.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Каждая школа и каждый классный руководитель 5 сентября должны быть готовы обеспечить реализацию курса ВД «Разговоры о важном» для всех обучающихся школ с 1 по 11 классы. 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Обеспечить в процессе воспитания использование государственной символики в образовательном процессе в соответствии со Стандартом и методическими рекомендациями, включая еженедельную церемонию поднятия (спуска) государственного флага РФ.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Включить госсимволы в пространственную образовательную среду детского сада. Ежегодно проводить с воспитанниками минимум одно занятие, посвященное изучению государственных символов.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основу обновляющейся системы воспитания необходимо заложить работу по обеспечению перехода от реального образа воспитанника к желаемому.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Обеспечить развитие воспитательной образовательной среды, позволяющей обеспечить самореализацию, проявление способностей, талантов, интересов воспитанников.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Создать условия для развития на базе школ детских общественных объединений.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  <a:buAutoNum type="arabicPeriod"/>
            </a:pPr>
            <a:r>
              <a:rPr lang="ru-RU" sz="1600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Включить в Положения о ВСОКО оценку результатов воспитания, уровня сформированности ценностных ориентаций, воспитательной среды.</a:t>
            </a:r>
          </a:p>
          <a:p>
            <a:pPr lvl="0">
              <a:spcAft>
                <a:spcPts val="600"/>
              </a:spcAft>
              <a:buClr>
                <a:srgbClr val="1B3181"/>
              </a:buClr>
            </a:pPr>
            <a:endParaRPr lang="ru-RU" sz="160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56321"/>
      </p:ext>
    </p:ext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BF7D70-8C8A-C8C8-8136-2737C476E0F8}"/>
              </a:ext>
            </a:extLst>
          </p:cNvPr>
          <p:cNvSpPr txBox="1"/>
          <p:nvPr/>
        </p:nvSpPr>
        <p:spPr>
          <a:xfrm>
            <a:off x="804507" y="1290218"/>
            <a:ext cx="10837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ВИДЫ РАБОТ:</a:t>
            </a:r>
            <a:endParaRPr lang="ru-RU">
              <a:solidFill>
                <a:srgbClr val="1B3181"/>
              </a:solidFill>
            </a:endParaRPr>
          </a:p>
        </p:txBody>
      </p:sp>
      <p:grpSp>
        <p:nvGrpSpPr>
          <p:cNvPr id="2" name="Группа 11">
            <a:extLst>
              <a:ext uri="{FF2B5EF4-FFF2-40B4-BE49-F238E27FC236}">
                <a16:creationId xmlns:a16="http://schemas.microsoft.com/office/drawing/2014/main" id="{463C9446-4273-921C-FAE3-A903A4B51F0A}"/>
              </a:ext>
            </a:extLst>
          </p:cNvPr>
          <p:cNvGrpSpPr/>
          <p:nvPr/>
        </p:nvGrpSpPr>
        <p:grpSpPr>
          <a:xfrm>
            <a:off x="617802" y="2103098"/>
            <a:ext cx="10518821" cy="720000"/>
            <a:chOff x="617802" y="2103098"/>
            <a:chExt cx="10518821" cy="72000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C04EF3-7D50-2080-4DF2-CB0F05CF1D94}"/>
                </a:ext>
              </a:extLst>
            </p:cNvPr>
            <p:cNvSpPr txBox="1"/>
            <p:nvPr/>
          </p:nvSpPr>
          <p:spPr>
            <a:xfrm>
              <a:off x="1432909" y="2139933"/>
              <a:ext cx="32267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Система профпроб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 разных профессиях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5FF0F1-76FC-4831-2501-7B0BCDA8D215}"/>
                </a:ext>
              </a:extLst>
            </p:cNvPr>
            <p:cNvSpPr txBox="1"/>
            <p:nvPr/>
          </p:nvSpPr>
          <p:spPr>
            <a:xfrm>
              <a:off x="7029778" y="2139933"/>
              <a:ext cx="4106845" cy="64633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Сетевые программы профориентации совместно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с колледжами, вузами 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962DD99-8CE3-DA49-A89F-0A9EB1FE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02" y="2103098"/>
              <a:ext cx="720000" cy="720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614ADD7-2FED-2441-B5B8-96E25DDF4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172" y="2103098"/>
              <a:ext cx="720000" cy="720000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F55E68D-8DF1-8740-2977-BC19D8834C1C}"/>
              </a:ext>
            </a:extLst>
          </p:cNvPr>
          <p:cNvGrpSpPr/>
          <p:nvPr/>
        </p:nvGrpSpPr>
        <p:grpSpPr>
          <a:xfrm>
            <a:off x="705904" y="3429647"/>
            <a:ext cx="10780192" cy="1200329"/>
            <a:chOff x="705904" y="3459243"/>
            <a:chExt cx="10780192" cy="12003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A2828-3D87-3F15-1130-ED3A779ED3E7}"/>
                </a:ext>
              </a:extLst>
            </p:cNvPr>
            <p:cNvSpPr txBox="1"/>
            <p:nvPr/>
          </p:nvSpPr>
          <p:spPr>
            <a:xfrm>
              <a:off x="1422127" y="3459243"/>
              <a:ext cx="57240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Тематические экскурсии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и события с участием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профессиональных</a:t>
              </a:r>
            </a:p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сообществ и бизнеса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7FB7F2-2A06-834A-F5F6-E8EF1612F017}"/>
                </a:ext>
              </a:extLst>
            </p:cNvPr>
            <p:cNvSpPr txBox="1"/>
            <p:nvPr/>
          </p:nvSpPr>
          <p:spPr>
            <a:xfrm>
              <a:off x="7019004" y="3597742"/>
              <a:ext cx="446709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Психологическое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и тьюторское сопровождение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выбора профессии 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85714AD-3033-9949-92EC-4969F4A45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705904" y="3742170"/>
              <a:ext cx="634475" cy="63447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9FD9521-16A7-0140-BB55-188A16BB5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274" y="3617414"/>
              <a:ext cx="828000" cy="828000"/>
            </a:xfrm>
            <a:prstGeom prst="rect">
              <a:avLst/>
            </a:prstGeom>
          </p:spPr>
        </p:pic>
      </p:grpSp>
      <p:grpSp>
        <p:nvGrpSpPr>
          <p:cNvPr id="8" name="Группа 1">
            <a:extLst>
              <a:ext uri="{FF2B5EF4-FFF2-40B4-BE49-F238E27FC236}">
                <a16:creationId xmlns:a16="http://schemas.microsoft.com/office/drawing/2014/main" id="{D189F3B3-029A-AF08-0CA9-B1B7D8ED84EB}"/>
              </a:ext>
            </a:extLst>
          </p:cNvPr>
          <p:cNvGrpSpPr/>
          <p:nvPr/>
        </p:nvGrpSpPr>
        <p:grpSpPr>
          <a:xfrm>
            <a:off x="525683" y="4895332"/>
            <a:ext cx="11178052" cy="923330"/>
            <a:chOff x="662161" y="5236526"/>
            <a:chExt cx="11178052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3BBECE-7046-930F-E384-541949F8DB75}"/>
                </a:ext>
              </a:extLst>
            </p:cNvPr>
            <p:cNvSpPr txBox="1"/>
            <p:nvPr/>
          </p:nvSpPr>
          <p:spPr>
            <a:xfrm>
              <a:off x="7046209" y="5236526"/>
              <a:ext cx="479400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Вовлечение семьи</a:t>
              </a:r>
            </a:p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 профориентационный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процесс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44A895E-5D58-8BAC-56AD-1752347155F4}"/>
                </a:ext>
              </a:extLst>
            </p:cNvPr>
            <p:cNvSpPr txBox="1"/>
            <p:nvPr/>
          </p:nvSpPr>
          <p:spPr>
            <a:xfrm>
              <a:off x="1458864" y="5375026"/>
              <a:ext cx="44238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Программа </a:t>
              </a:r>
              <a:b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«Билет в будущее»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95E1B2D-B625-0A44-B7E4-BF2BE1BA0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61" y="5338191"/>
              <a:ext cx="720000" cy="720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9BEA947-2585-CC4C-80A7-4AF8992B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481" y="5374191"/>
              <a:ext cx="648000" cy="648000"/>
            </a:xfrm>
            <a:prstGeom prst="rect">
              <a:avLst/>
            </a:prstGeom>
          </p:spPr>
        </p:pic>
      </p:grpSp>
      <p:sp>
        <p:nvSpPr>
          <p:cNvPr id="20" name="Объект 2"/>
          <p:cNvSpPr txBox="1"/>
          <p:nvPr/>
        </p:nvSpPr>
        <p:spPr>
          <a:xfrm>
            <a:off x="764599" y="467034"/>
            <a:ext cx="10837863" cy="57019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НАПРАВЛЕНИЕ «ПРОФОРИЕНТАЦИЯ»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1B318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1B318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32404"/>
      </p:ext>
    </p:ext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КОНЦЕПТУАЛЬНЫЕ ДОКУМЕНТЫ В ОБЛАСТИ ПРОФОРИЕНТАЦИИ: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750" y="1736794"/>
            <a:ext cx="50087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i="1">
                <a:solidFill>
                  <a:srgbClr val="1B3181"/>
                </a:solidFill>
              </a:rPr>
              <a:t>Стратегия развития профессиональной ориентации населения в Красноярском крае до 2030 года, утвержденной распоряжением Правительства Красноярского края от 05.03.2021 № 127-р. </a:t>
            </a:r>
            <a:endParaRPr lang="ru-RU" sz="2200">
              <a:solidFill>
                <a:srgbClr val="1B3181"/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i="1">
                <a:solidFill>
                  <a:srgbClr val="1B3181"/>
                </a:solidFill>
              </a:rPr>
              <a:t>Концепция развития системы сопровождения профессионального самоопределения обучающихся общеобразовательных организаций Красноярского края на период до 2025 года</a:t>
            </a:r>
            <a:endParaRPr lang="ru-RU" sz="2200"/>
          </a:p>
        </p:txBody>
      </p:sp>
      <p:pic>
        <p:nvPicPr>
          <p:cNvPr id="67586" name="Picture 2" descr="http://www.eduportal44.ru/kady/Dub/SiteAssets/DocLib43/Forms/AllItems/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45304" y="1731050"/>
            <a:ext cx="4855103" cy="3236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4056" y="1089025"/>
            <a:ext cx="6291618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характеристика групп профессий, относящихся к актуальному технологическому укладу;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характеристика ситуаций на региональном рынке труда, тенденций ее развития;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разъяснение социальных значений групп профессий, востребованных на региональном рынке труда;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анализ и обоснование личных мотивов, причин принятия тех или иных решений, связанных с выбором и реализацией образовательной траектории;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анализ своих возможностей и предпочтений, связанных с освоением определенного уровня образовательных программ и реализацией тех или иных видов деятельности.</a:t>
            </a:r>
          </a:p>
          <a:p>
            <a:endParaRPr lang="ru-RU"/>
          </a:p>
        </p:txBody>
      </p:sp>
      <p:pic>
        <p:nvPicPr>
          <p:cNvPr id="66562" name="Picture 2" descr="http://sne.szn74.ru/Storage/Image/PublicationItem/Image/src/177/%D1%80%D0%B0%D0%BD%D0%BD%D1%8F%D1%8F%20%D0%BF%D1%80%D0%BE%D1%84%D0%BE%D1%80%D0%B8%D0%B5%D0%BD%D1%82%D0%B0%D1%86%D0%B8%D1%8F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29983" y="1791222"/>
            <a:ext cx="4222420" cy="2808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54241" y="577393"/>
            <a:ext cx="5431249" cy="6996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НАПРАВЛЕНИЯ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3" name="Рисунок 2" descr="E:\из почты раскидай по столу\СРОЧНО!!!!!! доклад ТН август пед совет профориентация\кратинки для презентации\профориентация_000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t="12214" b="3884"/>
          <a:stretch>
            <a:fillRect/>
          </a:stretch>
        </p:blipFill>
        <p:spPr bwMode="auto">
          <a:xfrm>
            <a:off x="788276" y="1529255"/>
            <a:ext cx="10714667" cy="43512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782585" y="451269"/>
            <a:ext cx="5431249" cy="6996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>
                <a:solidFill>
                  <a:srgbClr val="1B3181"/>
                </a:solidFill>
                <a:latin typeface="+mj-lt"/>
                <a:cs typeface="Arial" pitchFamily="34" charset="0"/>
              </a:rPr>
              <a:t>ФГОС 000 (2021 г.)</a:t>
            </a:r>
            <a:endParaRPr lang="ru-RU" sz="28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4" name="Рисунок 3" descr="C:\Users\Useer\Desktop\доклад ТН август пед совет профориентация\кратинки для презентации\профориентация_000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11373" r="1925" b="2980"/>
          <a:stretch>
            <a:fillRect/>
          </a:stretch>
        </p:blipFill>
        <p:spPr bwMode="auto">
          <a:xfrm>
            <a:off x="819805" y="1418896"/>
            <a:ext cx="10562897" cy="47927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54925" y="451269"/>
            <a:ext cx="8245366" cy="6996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>
                <a:solidFill>
                  <a:srgbClr val="1B3181"/>
                </a:solidFill>
                <a:latin typeface="+mj-lt"/>
                <a:cs typeface="Arial" pitchFamily="34" charset="0"/>
              </a:rPr>
              <a:t>МОДЕЛИ ПРОФОРИЕНТАЦИОННОЙ РАБОТЫ </a:t>
            </a:r>
            <a:endParaRPr lang="ru-RU" sz="28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pic>
        <p:nvPicPr>
          <p:cNvPr id="4" name="Рисунок 3" descr="C:\Users\Useer\Desktop\доклад ТН август пед совет профориентация\кратинки для презентации\профориентация_000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t="20735" r="8026" b="13540"/>
          <a:stretch>
            <a:fillRect/>
          </a:stretch>
        </p:blipFill>
        <p:spPr bwMode="auto">
          <a:xfrm>
            <a:off x="1289544" y="1634865"/>
            <a:ext cx="9727325" cy="4461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99545" y="252248"/>
            <a:ext cx="11319641" cy="8986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>
                <a:solidFill>
                  <a:srgbClr val="1B3181"/>
                </a:solidFill>
                <a:latin typeface="+mj-lt"/>
                <a:cs typeface="Arial" pitchFamily="34" charset="0"/>
              </a:rPr>
              <a:t>ПРОФОРИЕНТАЦИОННАЯ РАБОТА В СООТВЕТСТВИИ С </a:t>
            </a:r>
          </a:p>
          <a:p>
            <a:pPr marL="0" indent="0" algn="ctr">
              <a:buNone/>
            </a:pPr>
            <a:r>
              <a:rPr lang="ru-RU" sz="2800" b="1">
                <a:solidFill>
                  <a:srgbClr val="1B3181"/>
                </a:solidFill>
                <a:latin typeface="+mj-lt"/>
                <a:cs typeface="Arial" pitchFamily="34" charset="0"/>
              </a:rPr>
              <a:t>ФГОС НОО, ООО, СОО</a:t>
            </a:r>
            <a:endParaRPr lang="ru-RU" sz="28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638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ЗАДАЧИ </a:t>
            </a:r>
            <a:endParaRPr lang="ru-RU" sz="12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737" y="1251594"/>
            <a:ext cx="10686196" cy="580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организовать работу по выявлению предпочтений обучающихся в области профессиональной ориентации (диагностика способностей и компетенций);</a:t>
            </a:r>
          </a:p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развивать интерес к профессиональной деятельности и представления о профессиях;</a:t>
            </a:r>
          </a:p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 организовать профильное обучение с учетом передовых технологий, в том числе с участием работодателей; </a:t>
            </a:r>
          </a:p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обеспечить кадрово-методическое сопровождение; </a:t>
            </a:r>
          </a:p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организовать участие в федеральных и региональных профориентационных проектах и конкурсах; </a:t>
            </a:r>
          </a:p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использовать информационные материалы партнеров о региональном рынке труда, перспективных профессиях, востребованных в экономике Красноярского края;</a:t>
            </a:r>
            <a:endParaRPr lang="ru-RU" sz="2000">
              <a:solidFill>
                <a:srgbClr val="1B3181"/>
              </a:solidFill>
            </a:endParaRPr>
          </a:p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анализировать успешность зачисления в ОО ВО в соответствии с выбранным профилем с учетом потребностей регионального рынка труда; </a:t>
            </a:r>
          </a:p>
          <a:p>
            <a:pPr algn="just">
              <a:spcAft>
                <a:spcPts val="1400"/>
              </a:spcAft>
              <a:buFont typeface="Wingdings" pitchFamily="2" charset="2"/>
              <a:buChar char="Ø"/>
            </a:pPr>
            <a:r>
              <a:rPr lang="ru-RU" sz="2000" i="1">
                <a:solidFill>
                  <a:srgbClr val="1B3181"/>
                </a:solidFill>
              </a:rPr>
              <a:t>развивать систему партнерских взаимоотношений с учреждениями СПО, ВПО края.</a:t>
            </a:r>
            <a:endParaRPr lang="ru-RU" sz="2000">
              <a:solidFill>
                <a:srgbClr val="1B3181"/>
              </a:solidFill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ПРОБЛЕМЫ СОСТОЯНИЯ СИСТЕМЫ САМООПРЕДЕЛЕНИЯ И ПРОФОРИЕНТАЦИОННОЙ ДЕЯТЕЛЬНОСТИ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9" y="1801504"/>
            <a:ext cx="1012663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школьники, изучающие учебные предметы на углубленном уровне, не выбирают их для сдачи государственной итоговой аттестации;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отмечается низкая вовлеченность обучающихся в конкурсное движение «Молодые профессионалы (WorldSkillsRussia)», «JuniorSkills»;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недостаточно активно ведется профориентационная работа с предприятиями, социальными партнерами, профессиональными образовательными организациями (38 % образовательных организаций  имеют договоры с социальными партнерами разного уровня);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отмечается недостаточная информированность обучающихся о региональном рынке труда и перспективах экономического развития края (36% обучающихся 8–11-х классов приняли участие в информационных мероприятиях).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761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УЧАЩИЕСЯ 10 КЛАССОВ, ОБУЧАЮЩИХСЯ ПО ПРОФИЛЮ</a:t>
            </a: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322532" y="1651851"/>
          <a:ext cx="9794041" cy="429904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2579"/>
          <a:stretch>
            <a:fillRect/>
          </a:stretch>
        </p:blipFill>
        <p:spPr bwMode="auto">
          <a:xfrm>
            <a:off x="0" y="0"/>
            <a:ext cx="12192000" cy="1742536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310551" y="277253"/>
            <a:ext cx="11662913" cy="99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Приоритетные направления современной стратегии развития российского образования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CB7D01-3D8C-0506-6B51-3074A8336010}"/>
              </a:ext>
            </a:extLst>
          </p:cNvPr>
          <p:cNvSpPr txBox="1"/>
          <p:nvPr/>
        </p:nvSpPr>
        <p:spPr>
          <a:xfrm>
            <a:off x="448574" y="1932316"/>
            <a:ext cx="11404120" cy="4500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Clr>
                <a:srgbClr val="1B3181"/>
              </a:buClr>
              <a:buFont typeface="Wingdings" pitchFamily="2" charset="2"/>
              <a:buChar char="ü"/>
            </a:pPr>
            <a:r>
              <a:rPr lang="ru-RU" sz="25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формирование единого образовательного пространства, обеспечивающего качественное доступное общее образование во всех регионах страны для каждого ребенка в соответствии с его потребностями и интересами независимо от социальных и экономических факторов;</a:t>
            </a:r>
          </a:p>
          <a:p>
            <a:pPr algn="just">
              <a:spcAft>
                <a:spcPts val="800"/>
              </a:spcAft>
              <a:buClr>
                <a:srgbClr val="1B3181"/>
              </a:buClr>
              <a:buFont typeface="Wingdings" pitchFamily="2" charset="2"/>
              <a:buChar char="ü"/>
            </a:pPr>
            <a:r>
              <a:rPr lang="ru-RU" sz="25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укрепление единой воспитывающей среды, ориентированной на формирование патриотизма, российской гражданской идентичности, духовно-нравственной культуры на основе российских традиционных духовных и культурных ценностей;</a:t>
            </a:r>
          </a:p>
          <a:p>
            <a:pPr algn="just">
              <a:spcAft>
                <a:spcPts val="800"/>
              </a:spcAft>
              <a:buClr>
                <a:srgbClr val="1B3181"/>
              </a:buClr>
              <a:buFont typeface="Wingdings" pitchFamily="2" charset="2"/>
              <a:buChar char="ü"/>
            </a:pPr>
            <a:r>
              <a:rPr lang="ru-RU" sz="25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обеспечение глобальной конкурентоспособности российского образования, вхождение Российской Федерации в число десяти ведущих стран мира по качеству общего образования.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332" y="211485"/>
            <a:ext cx="11739131" cy="13240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13344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ОБУЧАЮЩИЕСЯ  10-11 КЛАССОВ, ИМЕЮЩИЕ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ИНДИВИДУАЛЬНЫЕ ОБРАЗОВАТЕЛЬНЫЕ МАРШРУТЫ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99089" y="1844567"/>
          <a:ext cx="11004331" cy="431975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761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ВЫПУСКНИКИ 11-Х КЛАССОВ, ПРОДОЛЖИВШИЕ ОБУЧЕНИЕ В ПОО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93683" y="1466193"/>
          <a:ext cx="10752083" cy="487154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6111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ВЫПУСКНИКИ 11-Х КЛАССОВ, ПРОДОЛЖИВШИЕ ОБУЧЕНИЕ В ВУЗе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91205137"/>
              </p:ext>
            </p:extLst>
          </p:nvPr>
        </p:nvGraphicFramePr>
        <p:xfrm>
          <a:off x="409903" y="1378424"/>
          <a:ext cx="10931387" cy="492778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ВЫПУСКНИКИ 11-Х КЛАССОВ, ПОСТУПИВШИЕ В ПЛАНИРУЕМЫЙ ВУЗ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93288705"/>
              </p:ext>
            </p:extLst>
          </p:nvPr>
        </p:nvGraphicFramePr>
        <p:xfrm>
          <a:off x="747333" y="1545021"/>
          <a:ext cx="10698433" cy="464211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КОЛИЧЕСТВО УЧАЩИХСЯ, ЗАРЕГИСТРИРОВАННЫХ НА ПЛАТФОРМЕ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"БИЛЕТ В БУДУЩЕЕ»</a:t>
            </a:r>
            <a:endParaRPr lang="ru-RU" sz="12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71901148"/>
              </p:ext>
            </p:extLst>
          </p:nvPr>
        </p:nvGraphicFramePr>
        <p:xfrm>
          <a:off x="472966" y="1555845"/>
          <a:ext cx="10931621" cy="475036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4381" y="836450"/>
            <a:ext cx="10862009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РЕЗУЛЬТАТЫ РЕАЛИЗАЦИИ ПРОЕКТА «ПроеКТОриЯ»</a:t>
            </a:r>
            <a:endParaRPr lang="ru-RU" sz="3600" b="1">
              <a:solidFill>
                <a:srgbClr val="1B31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CEF70-B3D9-4C22-5041-8E87D0D7A91F}"/>
              </a:ext>
            </a:extLst>
          </p:cNvPr>
          <p:cNvSpPr txBox="1"/>
          <p:nvPr/>
        </p:nvSpPr>
        <p:spPr>
          <a:xfrm>
            <a:off x="2883936" y="3393864"/>
            <a:ext cx="1469104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90F52-D526-C778-B9E9-DADA20877881}"/>
              </a:ext>
            </a:extLst>
          </p:cNvPr>
          <p:cNvSpPr txBox="1"/>
          <p:nvPr/>
        </p:nvSpPr>
        <p:spPr>
          <a:xfrm>
            <a:off x="4445876" y="3483422"/>
            <a:ext cx="41282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>
                <a:cs typeface="Arial" pitchFamily="34" charset="0"/>
              </a:rPr>
              <a:t>учащиеся 1-4 классов - 3490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980" y="1608083"/>
            <a:ext cx="1075208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0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8811</a:t>
            </a:r>
            <a:r>
              <a:rPr lang="ru-RU" sz="20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4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учащихся получили представление о различных профессиях, условиях труда и профессиональных и личностных качествах, из них: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CEF70-B3D9-4C22-5041-8E87D0D7A91F}"/>
              </a:ext>
            </a:extLst>
          </p:cNvPr>
          <p:cNvSpPr txBox="1"/>
          <p:nvPr/>
        </p:nvSpPr>
        <p:spPr>
          <a:xfrm>
            <a:off x="2925977" y="4287243"/>
            <a:ext cx="1469104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CEF70-B3D9-4C22-5041-8E87D0D7A91F}"/>
              </a:ext>
            </a:extLst>
          </p:cNvPr>
          <p:cNvSpPr txBox="1"/>
          <p:nvPr/>
        </p:nvSpPr>
        <p:spPr>
          <a:xfrm>
            <a:off x="2936486" y="5290982"/>
            <a:ext cx="1469104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4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90F52-D526-C778-B9E9-DADA20877881}"/>
              </a:ext>
            </a:extLst>
          </p:cNvPr>
          <p:cNvSpPr txBox="1"/>
          <p:nvPr/>
        </p:nvSpPr>
        <p:spPr>
          <a:xfrm>
            <a:off x="4535212" y="4439880"/>
            <a:ext cx="41282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>
                <a:cs typeface="Arial" pitchFamily="34" charset="0"/>
              </a:rPr>
              <a:t>учащиеся 5-9 классов - 4435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90F52-D526-C778-B9E9-DADA20877881}"/>
              </a:ext>
            </a:extLst>
          </p:cNvPr>
          <p:cNvSpPr txBox="1"/>
          <p:nvPr/>
        </p:nvSpPr>
        <p:spPr>
          <a:xfrm>
            <a:off x="4545723" y="5349024"/>
            <a:ext cx="444062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400">
                <a:cs typeface="Arial" pitchFamily="34" charset="0"/>
              </a:rPr>
              <a:t>учащиеся 10-11 классов - 886</a:t>
            </a:r>
          </a:p>
        </p:txBody>
      </p:sp>
    </p:spTree>
    <p:extLst>
      <p:ext uri="{BB962C8B-B14F-4D97-AF65-F5344CB8AC3E}">
        <p14:creationId xmlns:p14="http://schemas.microsoft.com/office/powerpoint/2010/main" val="4294355219"/>
      </p:ext>
    </p:extLst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8745"/>
          <a:stretch>
            <a:fillRect/>
          </a:stretch>
        </p:blipFill>
        <p:spPr bwMode="auto">
          <a:xfrm>
            <a:off x="0" y="1"/>
            <a:ext cx="12192000" cy="1457634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УСЛОВИЯ, НЕОБХОДИМЫЕ ДЛЯ ПОСТРОЕНИЯ СИСТЕМЫ РЕЗУЛЬТАТИВНОЙ ПРОФОРИЕНТАЦИОННОЙ РАБОТЫ</a:t>
            </a:r>
            <a:endParaRPr lang="ru-RU" sz="12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69492"/>
            <a:ext cx="1037229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повышение профессиональной компетентности специалистов, ответственных за решение профориентационных задач в образовательных организациях, к работе на основе современных подходов, технологий и форм работы, а также недостаток самих специалистов такого рода;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оптимизация распределения функций профориентационной деятельности по должностям работников системы образования, с целью преодоления перегруженности, размыванию ответственности и низкой мотивации сотрудников;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обеспечение системно организованной профессиональной ориентации, специфичной для нозологических групп обучающихся с различными образовательными потребностями;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обогащение материально-технической базы учреждений с целью оборудования площадок (мастерских, полигонов, лабораторий и пр.) для проведения практико-ориентированных профориентационных занятий с обучающимися различного возраста. </a:t>
            </a:r>
          </a:p>
          <a:p>
            <a:pPr>
              <a:spcAft>
                <a:spcPts val="600"/>
              </a:spcAft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8745"/>
          <a:stretch>
            <a:fillRect/>
          </a:stretch>
        </p:blipFill>
        <p:spPr bwMode="auto">
          <a:xfrm>
            <a:off x="0" y="1"/>
            <a:ext cx="12192000" cy="1457634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436729" y="467034"/>
            <a:ext cx="11165734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КОМПЛЕКС МЕРОПРИЯТИЙ МУНИЦИПАЛЬНОГО УРОВНЯ, ОБЕСПЕЧИВАЮЩИЙ ПРЕОДОЛЕНИЕ ДЕФИЦИТОВ ПРОФОРИЕНТАЦИОННОЙ РАБОТЫ</a:t>
            </a:r>
            <a:endParaRPr lang="ru-RU" sz="24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3" y="1802938"/>
            <a:ext cx="1016758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утвержден план мероприятий на 2021-2023 г. по реализации «Стратегии развития профессиональной ориентации населения в до 2030г.» 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проводится регулярное обсуждение профориентационной работы в рамках межведомственной комиссии; 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разработан план по реализации мероприятий регионального проекта «Успех каждого ребенка» до 2024гг, который содержит регулярное информирование о проводимых мероприятиях по профориентации и анализ качества участия в них школьников и молодежи; 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 информация о деятельности сервиса «Цифровой помощник для выбора профессии» и «Профессии, зарплаты, вузы: навигатор абитуриента 2022» доводится до сведения старшеклассников;</a:t>
            </a:r>
          </a:p>
          <a:p>
            <a:pPr>
              <a:spcAft>
                <a:spcPts val="600"/>
              </a:spcAft>
            </a:pPr>
            <a:endParaRPr lang="ru-RU">
              <a:solidFill>
                <a:srgbClr val="1B3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5849"/>
          <a:stretch>
            <a:fillRect/>
          </a:stretch>
        </p:blipFill>
        <p:spPr bwMode="auto">
          <a:xfrm>
            <a:off x="0" y="1"/>
            <a:ext cx="12192000" cy="1656272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436729" y="467034"/>
            <a:ext cx="11165734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КОМПЛЕКС МЕРОПРИЯТИЙ МУНИЦИПАЛЬНОГО УРОВНЯ, ОБЕСПЕЧИВАЮЩИЙ ПРЕОДОЛЕНИЕ ДЕФИЦИТОВ ПРОФОРИЕНТАЦИОННОЙ РАБОТЫ</a:t>
            </a:r>
            <a:endParaRPr lang="ru-RU" sz="24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167" y="2241079"/>
            <a:ext cx="1000380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в адрес ОО направлена карта лучших региональных практик, проектов и программ в сфере профессиональной ориентации и профессионального самоопределения личности;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организованы профессиональные пробы в Минусинском педагогическом и сельскохозяйственном колледжах;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ru-RU" sz="2100">
                <a:solidFill>
                  <a:srgbClr val="1B3181"/>
                </a:solidFill>
              </a:rPr>
              <a:t>в рамках реализации проекта «Билет в будущее» прошли курсы повышения квалификации 4 педагога, в 2022/2023 учебном году планируется обучение 7 педагогов. </a:t>
            </a:r>
          </a:p>
          <a:p>
            <a:pPr>
              <a:spcAft>
                <a:spcPts val="600"/>
              </a:spcAft>
            </a:pPr>
            <a:endParaRPr lang="ru-RU">
              <a:solidFill>
                <a:srgbClr val="1B3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4120"/>
          <a:stretch>
            <a:fillRect/>
          </a:stretch>
        </p:blipFill>
        <p:spPr bwMode="auto">
          <a:xfrm>
            <a:off x="0" y="0"/>
            <a:ext cx="12192000" cy="1187355"/>
          </a:xfrm>
          <a:prstGeom prst="rect">
            <a:avLst/>
          </a:prstGeom>
          <a:noFill/>
        </p:spPr>
      </p:pic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764599" y="467034"/>
            <a:ext cx="10837863" cy="7203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ОСНОВНЫЕ ЗАДАЧИ</a:t>
            </a:r>
            <a:endParaRPr lang="ru-RU" sz="1200">
              <a:solidFill>
                <a:srgbClr val="1B318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048" y="1282891"/>
            <a:ext cx="103722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>
                <a:solidFill>
                  <a:srgbClr val="1B3181"/>
                </a:solidFill>
              </a:rPr>
              <a:t>В области управления: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выявление потребностей муниципалитета в трудовых ресурсах;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установление социального партнерства и сетевых связей общеобразовательных организаций с предприятиями, учреждениями и организациям СПО и ВО Красноярского края, Хакасии;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вовлечение в профориентационный процесс родительской общественности.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развитие движения «Молодые профессионалы» (Ворлдскиллс – Россия).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endParaRPr lang="ru-RU" sz="2000" b="1">
              <a:solidFill>
                <a:srgbClr val="1B3181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>
                <a:solidFill>
                  <a:srgbClr val="1B3181"/>
                </a:solidFill>
              </a:rPr>
              <a:t>В области педагогической деятельности: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обновление технологий и форм профориентационной работы: от репродуктивных к деятельностным, позволяющим более полно заинтересовать, раскрыть потенциал ребенка.  </a:t>
            </a:r>
          </a:p>
          <a:p>
            <a:endParaRPr lang="ru-RU">
              <a:solidFill>
                <a:srgbClr val="1B31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3ECAA9E-AB50-EC4C-82A1-1DDEB17C0E88}"/>
              </a:ext>
            </a:extLst>
          </p:cNvPr>
          <p:cNvSpPr/>
          <p:nvPr/>
        </p:nvSpPr>
        <p:spPr>
          <a:xfrm>
            <a:off x="2206150" y="3024124"/>
            <a:ext cx="1544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«ЗНАНИЕ»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B2497A3-1A8D-9D45-BAF0-000895CC2351}"/>
              </a:ext>
            </a:extLst>
          </p:cNvPr>
          <p:cNvSpPr/>
          <p:nvPr/>
        </p:nvSpPr>
        <p:spPr>
          <a:xfrm>
            <a:off x="7883319" y="2994564"/>
            <a:ext cx="231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«ТВОРЧЕСТВО»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F11E3D1-144F-D14A-BBB7-D19500A0FC92}"/>
              </a:ext>
            </a:extLst>
          </p:cNvPr>
          <p:cNvSpPr/>
          <p:nvPr/>
        </p:nvSpPr>
        <p:spPr>
          <a:xfrm>
            <a:off x="585395" y="5162295"/>
            <a:ext cx="3567067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«УЧИТЕЛЬ» </a:t>
            </a:r>
          </a:p>
          <a:p>
            <a:pPr algn="ctr">
              <a:spcAft>
                <a:spcPts val="2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15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</a:t>
            </a: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«ШКОЛЬНЫЙ	КЛИМАТ» 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EE5FF83-C49B-9743-A3B7-BF9FA937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77" y="1568975"/>
            <a:ext cx="1207609" cy="120760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F7C26A0-F951-B145-800A-B33ED3824D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597" y="1576344"/>
            <a:ext cx="1207609" cy="120760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1E0A613-40E5-C244-8D42-C3882CF867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12" y="3926596"/>
            <a:ext cx="1207609" cy="1207609"/>
          </a:xfrm>
          <a:prstGeom prst="rect">
            <a:avLst/>
          </a:prstGeom>
        </p:spPr>
      </p:pic>
      <p:sp>
        <p:nvSpPr>
          <p:cNvPr id="48" name="Объект 2">
            <a:extLst>
              <a:ext uri="{FF2B5EF4-FFF2-40B4-BE49-F238E27FC236}">
                <a16:creationId xmlns:a16="http://schemas.microsoft.com/office/drawing/2014/main" id="{0C9D0A8F-0227-D64D-ABEF-DA58A94B153A}"/>
              </a:ext>
            </a:extLst>
          </p:cNvPr>
          <p:cNvSpPr txBox="1"/>
          <p:nvPr/>
        </p:nvSpPr>
        <p:spPr>
          <a:xfrm>
            <a:off x="695325" y="420710"/>
            <a:ext cx="10837864" cy="990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ОСНОВНЫЕ МАГИСТРАЛЬНЫЕ «УЧЕНИКОЦЕНТРИЧНЫЕ» НАПРАВЛЕНИЯ</a:t>
            </a:r>
            <a:endParaRPr lang="ru-RU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83B3FF-74BB-D542-A314-1667B31C057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902" y="1592045"/>
            <a:ext cx="1222147" cy="122214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0448E9-080B-944B-85E9-921C6BFEB71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58" y="3872691"/>
            <a:ext cx="1222147" cy="122214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CA2AEC-5314-734D-95A1-6B33824ACB58}"/>
              </a:ext>
            </a:extLst>
          </p:cNvPr>
          <p:cNvSpPr/>
          <p:nvPr/>
        </p:nvSpPr>
        <p:spPr>
          <a:xfrm>
            <a:off x="8371841" y="5139962"/>
            <a:ext cx="3169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«ВОСПИТАНИЕ»</a:t>
            </a:r>
            <a:br>
              <a:rPr lang="en-US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05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</a:t>
            </a:r>
            <a:r>
              <a:rPr lang="en-US" sz="105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«ПРОФОРИЕНТАЦИЯ»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3ECAA9E-AB50-EC4C-82A1-1DDEB17C0E88}"/>
              </a:ext>
            </a:extLst>
          </p:cNvPr>
          <p:cNvSpPr/>
          <p:nvPr/>
        </p:nvSpPr>
        <p:spPr>
          <a:xfrm>
            <a:off x="4913067" y="3045895"/>
            <a:ext cx="1920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«ЗДОРОВЬЕ»</a:t>
            </a:r>
          </a:p>
        </p:txBody>
      </p:sp>
      <p:pic>
        <p:nvPicPr>
          <p:cNvPr id="148483" name="Picture 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518146" y="3932010"/>
            <a:ext cx="880126" cy="11625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3ECAA9E-AB50-EC4C-82A1-1DDEB17C0E88}"/>
              </a:ext>
            </a:extLst>
          </p:cNvPr>
          <p:cNvSpPr/>
          <p:nvPr/>
        </p:nvSpPr>
        <p:spPr>
          <a:xfrm>
            <a:off x="4470376" y="5186752"/>
            <a:ext cx="3066673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«ОБРАЗОВАТЕЛЬНАЯ </a:t>
            </a:r>
          </a:p>
          <a:p>
            <a:pPr algn="ctr">
              <a:spcAft>
                <a:spcPts val="200"/>
              </a:spcAft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СРЕДА»</a:t>
            </a:r>
          </a:p>
        </p:txBody>
      </p:sp>
    </p:spTree>
    <p:extLst>
      <p:ext uri="{BB962C8B-B14F-4D97-AF65-F5344CB8AC3E}">
        <p14:creationId xmlns:p14="http://schemas.microsoft.com/office/powerpoint/2010/main" val="168333144"/>
      </p:ext>
    </p:extLst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E1716E-4DEA-6342-8ECC-61437A36A997}"/>
              </a:ext>
            </a:extLst>
          </p:cNvPr>
          <p:cNvSpPr txBox="1"/>
          <p:nvPr/>
        </p:nvSpPr>
        <p:spPr>
          <a:xfrm>
            <a:off x="659467" y="2007549"/>
            <a:ext cx="512059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8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«ТВОРЧЕСТВО»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65D2F-F64B-9D04-59D7-B7F24AF465B4}"/>
              </a:ext>
            </a:extLst>
          </p:cNvPr>
          <p:cNvSpPr txBox="1"/>
          <p:nvPr/>
        </p:nvSpPr>
        <p:spPr>
          <a:xfrm>
            <a:off x="750626" y="3210060"/>
            <a:ext cx="56801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«Создание условий для развития детей – общенациональная цель»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65D2F-F64B-9D04-59D7-B7F24AF465B4}"/>
              </a:ext>
            </a:extLst>
          </p:cNvPr>
          <p:cNvSpPr txBox="1"/>
          <p:nvPr/>
        </p:nvSpPr>
        <p:spPr>
          <a:xfrm>
            <a:off x="1296536" y="4317804"/>
            <a:ext cx="4954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В.В.Путин,</a:t>
            </a:r>
          </a:p>
          <a:p>
            <a:pPr algn="r"/>
            <a:r>
              <a:rPr lang="ru-RU" i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Президент Российской Федерации </a:t>
            </a:r>
          </a:p>
        </p:txBody>
      </p:sp>
      <p:pic>
        <p:nvPicPr>
          <p:cNvPr id="12290" name="Picture 2" descr="Творчество: научное определение - Психологос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98036" y="1552301"/>
            <a:ext cx="5126102" cy="352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1223149"/>
      </p:ext>
    </p:ext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B2A9C84-0E6F-674F-A8E1-9B7890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504967"/>
            <a:ext cx="9403308" cy="532263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ЗАДАЧИ ПО НАПРАВЛЕНИЮ «ТВОРЧЕСТВО»</a:t>
            </a:r>
          </a:p>
        </p:txBody>
      </p:sp>
      <p:pic>
        <p:nvPicPr>
          <p:cNvPr id="104450" name="Picture 2" descr="https://i.mycdn.me/i?r=AzEPZsRbOZEKgBhR0XGMT1RkYax0MrFC3q3CNzuSzcniJqaKTM5SRkZCeTgDn6uOyi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151623" y="1882174"/>
            <a:ext cx="3548415" cy="266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09684" y="1266074"/>
            <a:ext cx="702859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>
                <a:solidFill>
                  <a:srgbClr val="1B3181"/>
                </a:solidFill>
              </a:rPr>
              <a:t>Обеспечение приоритета «Развитие начал технического образования детей дошкольного возраста»: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 создание специализированных образовательных модулей, реализуемых на базе лабораторий,  музеев, ЦОС ОО и др;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развитие профессиональных компетенций руководителей и педагогов посредством разработки новых и модернизации существующих образовательных программ подготовки и повышения квалификации;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>
                <a:solidFill>
                  <a:srgbClr val="1B3181"/>
                </a:solidFill>
              </a:rPr>
              <a:t>разработка и реализация региональной целевой программы, включающей финансирование ресурсного оснащения программ по техническому образованию детей дошкольного возраста, реализуемых в ДОО  и на базе других образовательных организаций.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72980"/>
      </p:ext>
    </p:ext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552" y="-105611"/>
            <a:ext cx="10840635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ПРОЕКТИРОВАНИЕ ОБРАЗОВАТЕЛЬНОГО ПРОСТРАНСТВА РЕБЕНКА, ОБЕСПЕЧИВАЮЩЕГО ИНДИВИДУАЛИЗАЦИЮ ОБУЧЕНИЯ</a:t>
            </a:r>
            <a:endParaRPr lang="ru-RU" sz="2400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0FE8D-BBA0-07D1-C349-D83F0A2E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3" y="1407560"/>
            <a:ext cx="10717219" cy="2219677"/>
          </a:xfrm>
        </p:spPr>
        <p:txBody>
          <a:bodyPr>
            <a:normAutofit fontScale="70000" lnSpcReduction="20000"/>
          </a:bodyPr>
          <a:lstStyle/>
          <a:p>
            <a:pPr marL="177800" indent="-177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Ø"/>
            </a:pPr>
            <a:r>
              <a:rPr lang="ru-RU">
                <a:ea typeface="Calibri" panose="020f0502020204030204" pitchFamily="34" charset="0"/>
                <a:cs typeface="Arial" pitchFamily="34" charset="0"/>
              </a:rPr>
              <a:t>Создание сетевых программ, обеспечивающих возможность реализации индивидуальных образовательных маршрутов детей;</a:t>
            </a:r>
          </a:p>
          <a:p>
            <a:pPr marL="177800" indent="-177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Ø"/>
            </a:pPr>
            <a:r>
              <a:rPr lang="ru-RU">
                <a:ea typeface="Calibri" panose="020f0502020204030204" pitchFamily="34" charset="0"/>
                <a:cs typeface="Arial" pitchFamily="34" charset="0"/>
              </a:rPr>
              <a:t>Развитие инфраструктуры для занятий творческой деятельностью;</a:t>
            </a:r>
            <a:endParaRPr lang="ru-RU">
              <a:effectLst/>
              <a:ea typeface="Calibri" panose="020f0502020204030204" pitchFamily="34" charset="0"/>
              <a:cs typeface="Arial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Ø"/>
            </a:pPr>
            <a:r>
              <a:rPr lang="ru-RU">
                <a:effectLst/>
                <a:ea typeface="Calibri" panose="020f0502020204030204" pitchFamily="34" charset="0"/>
                <a:cs typeface="Arial" pitchFamily="34" charset="0"/>
              </a:rPr>
              <a:t>Использование потенциала семьи в реализации программ и мероприятий творческой направленности.</a:t>
            </a:r>
            <a:endParaRPr lang="ru-RU" b="1">
              <a:solidFill>
                <a:srgbClr val="1B3181"/>
              </a:solidFill>
              <a:effectLst/>
              <a:ea typeface="Calibri" panose="020f0502020204030204" pitchFamily="34" charset="0"/>
              <a:cs typeface="Arial" pitchFamily="34" charset="0"/>
            </a:endParaRPr>
          </a:p>
          <a:p>
            <a:pPr marL="571500" indent="-34290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endParaRPr lang="ru-RU" sz="200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None/>
            </a:pPr>
            <a:endParaRPr lang="ru-RU" sz="2000">
              <a:solidFill>
                <a:srgbClr val="1B318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47675" indent="-219075">
              <a:spcBef>
                <a:spcPct val="0"/>
              </a:spcBef>
              <a:buFont typeface="Wingdings" pitchFamily="2" charset="2"/>
              <a:buChar char="§"/>
            </a:pPr>
            <a:endParaRPr lang="ru-RU" sz="2000">
              <a:solidFill>
                <a:srgbClr val="1B318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447675" indent="-219075">
              <a:spcBef>
                <a:spcPct val="0"/>
              </a:spcBef>
              <a:buFont typeface="Wingdings" pitchFamily="2" charset="2"/>
              <a:buChar char="§"/>
            </a:pPr>
            <a:endParaRPr lang="ru-RU" sz="2000">
              <a:solidFill>
                <a:srgbClr val="1B3181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CC96E3-08E3-88D9-677F-2DFFD6B1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33" t="8468" r="3675" b="6886"/>
          <a:stretch>
            <a:fillRect/>
          </a:stretch>
        </p:blipFill>
        <p:spPr>
          <a:xfrm>
            <a:off x="8186233" y="3932665"/>
            <a:ext cx="3537681" cy="2274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2CE67E-976E-9E4E-C9C7-1E2E042330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" t="13116" r="-60" b="12379"/>
          <a:stretch>
            <a:fillRect/>
          </a:stretch>
        </p:blipFill>
        <p:spPr>
          <a:xfrm>
            <a:off x="4366657" y="3918361"/>
            <a:ext cx="3356757" cy="215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8546" name="AutoShape 2" descr="Детское творчество: важен процесс или результат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548" name="AutoShape 4" descr="Детское творчество: важен процесс или результат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8550" name="Picture 6" descr="Какую роль играет творчество в образовании ребенка?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14426" y="3919353"/>
            <a:ext cx="3402403" cy="2171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2781903"/>
      </p:ext>
    </p:ext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66725"/>
            <a:ext cx="10837863" cy="8069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ВСЕРОССИЙСКАЯ ОЛИМПИАДА ШКОЛЬНИКОВ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83769" y="1574098"/>
          <a:ext cx="10580916" cy="219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223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Учебный год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участников </a:t>
                      </a:r>
                    </a:p>
                    <a:p>
                      <a:pPr algn="ctr"/>
                      <a:r>
                        <a:rPr lang="ru-RU" sz="2400"/>
                        <a:t>(4-11 классы)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% участников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победителей и призеров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2020/2021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4664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96%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3078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8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2021/2022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4597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68%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3047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6797" y="990992"/>
            <a:ext cx="2349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Школьный этап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3011" y="3821278"/>
            <a:ext cx="3253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Муниципальный  этап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9213" y="4441370"/>
          <a:ext cx="10591800" cy="2164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319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Учебный год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участников </a:t>
                      </a:r>
                    </a:p>
                    <a:p>
                      <a:pPr algn="ctr"/>
                      <a:r>
                        <a:rPr lang="ru-RU" sz="2400"/>
                        <a:t>(7-11 классы)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% участников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победителей и призеров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5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2020/2021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832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22%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5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2021/2022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1003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27%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66725"/>
            <a:ext cx="10837863" cy="8069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ВСЕРОССИЙСКАЯ ОЛИМПИАДА ШКОЛЬНИКОВ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6042" y="4405932"/>
          <a:ext cx="9748156" cy="197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12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Учебный год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участников </a:t>
                      </a:r>
                    </a:p>
                    <a:p>
                      <a:pPr algn="ctr"/>
                      <a:r>
                        <a:rPr lang="ru-RU" sz="2400"/>
                        <a:t>(9-11 классы)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победителей / призеров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0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2020/2021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28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05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2021/2022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69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86168" y="1317565"/>
            <a:ext cx="2849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Региональный этап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700" y="2139043"/>
            <a:ext cx="97971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/>
              <a:t>Город представляли школы:</a:t>
            </a:r>
          </a:p>
          <a:p>
            <a:endParaRPr lang="ru-RU" sz="2400" b="1"/>
          </a:p>
          <a:p>
            <a:r>
              <a:rPr lang="ru-RU" sz="2400"/>
              <a:t>МОБУ «СОШ №12», МАОУ «Гимназия №1», МОБУ «СОШ №16», МОБУ «СОШ №6 «Русская школа», МОБУ «СОШ № 9», МОБУ «Лицей №7», МОБУ «СОШ №4».</a:t>
            </a:r>
          </a:p>
        </p:txBody>
      </p:sp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66725"/>
            <a:ext cx="10837863" cy="8069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РЕЗУЛЬТАТЫ РЕГИОНАЛЬНОГО ЭТАПА ЗА 3 ГОДА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81743" y="2021960"/>
          <a:ext cx="10401300" cy="344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457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Учебный год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участников </a:t>
                      </a:r>
                    </a:p>
                    <a:p>
                      <a:pPr algn="ctr"/>
                      <a:r>
                        <a:rPr lang="ru-RU" sz="2400"/>
                        <a:t>(9-11 классы)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Кол-во победителей / призеров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9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2019/2020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55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1/7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46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2020/2021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28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1/5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6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2021/2022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69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409" y="199636"/>
            <a:ext cx="10862009" cy="7147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>
                <a:solidFill>
                  <a:srgbClr val="1B3181"/>
                </a:solidFill>
                <a:cs typeface="Arial" pitchFamily="34" charset="0"/>
              </a:rPr>
              <a:t>ЗАКЛЮЧИТЕЛЬНЫЙ ЭТАП ВСЕРОССИЙСКОЙ ОЛИМПИАДЫ ШКОЛЬНИКОВ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110" y="881742"/>
            <a:ext cx="593740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ПРОКОПЬЕВ АЛЕКСАНДР  </a:t>
            </a:r>
          </a:p>
          <a:p>
            <a:pPr algn="ctr">
              <a:spcAft>
                <a:spcPts val="600"/>
              </a:spcAft>
            </a:pPr>
            <a:r>
              <a:rPr lang="ru-RU" sz="2000">
                <a:ea typeface="Calibri" panose="020f0502020204030204" pitchFamily="34" charset="0"/>
                <a:cs typeface="Arial" pitchFamily="34" charset="0"/>
              </a:rPr>
              <a:t>выпускник школы № 16</a:t>
            </a:r>
          </a:p>
          <a:p>
            <a:pPr algn="ctr">
              <a:spcAft>
                <a:spcPts val="600"/>
              </a:spcAft>
            </a:pPr>
            <a:r>
              <a:rPr lang="ru-RU" sz="2000">
                <a:ea typeface="Calibri" panose="020f0502020204030204" pitchFamily="34" charset="0"/>
                <a:cs typeface="Arial" pitchFamily="34" charset="0"/>
              </a:rPr>
              <a:t>представил Красноярский край </a:t>
            </a:r>
          </a:p>
          <a:p>
            <a:pPr algn="ctr">
              <a:spcAft>
                <a:spcPts val="600"/>
              </a:spcAft>
            </a:pPr>
            <a:r>
              <a:rPr lang="ru-RU" sz="2000">
                <a:ea typeface="Calibri" panose="020f0502020204030204" pitchFamily="34" charset="0"/>
                <a:cs typeface="Arial" pitchFamily="34" charset="0"/>
              </a:rPr>
              <a:t>на заключительном этапе </a:t>
            </a:r>
          </a:p>
          <a:p>
            <a:pPr algn="ctr">
              <a:spcAft>
                <a:spcPts val="600"/>
              </a:spcAft>
            </a:pPr>
            <a:r>
              <a:rPr lang="ru-RU" sz="2000">
                <a:ea typeface="Calibri" panose="020f0502020204030204" pitchFamily="34" charset="0"/>
                <a:cs typeface="Arial" pitchFamily="34" charset="0"/>
              </a:rPr>
              <a:t>набрал </a:t>
            </a:r>
            <a:r>
              <a:rPr lang="ru-RU" sz="30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83</a:t>
            </a:r>
            <a:r>
              <a:rPr lang="ru-RU" sz="2000">
                <a:ea typeface="Calibri" panose="020f0502020204030204" pitchFamily="34" charset="0"/>
                <a:cs typeface="Arial" pitchFamily="34" charset="0"/>
              </a:rPr>
              <a:t> балла из</a:t>
            </a:r>
            <a:r>
              <a:rPr lang="ru-RU" sz="3000" b="1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30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100</a:t>
            </a:r>
            <a:r>
              <a:rPr lang="ru-RU" sz="3000" b="1"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2000">
                <a:ea typeface="Calibri" panose="020f0502020204030204" pitchFamily="34" charset="0"/>
                <a:cs typeface="Arial" pitchFamily="34" charset="0"/>
              </a:rPr>
              <a:t>возможных   </a:t>
            </a:r>
          </a:p>
        </p:txBody>
      </p:sp>
      <p:sp>
        <p:nvSpPr>
          <p:cNvPr id="110594" name="AutoShape 2" descr="Всероссийская олимпиада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6" name="AutoShape 4" descr="Всероссийская олимпиада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8" name="Picture 6" descr="https://gym14.nnov.eduru.ru/media/2020/10/15/1243112420/logo_olimpiada.jpg"/>
          <p:cNvPicPr>
            <a:picLocks noChangeAspect="1" noChangeArrowheads="1"/>
          </p:cNvPicPr>
          <p:nvPr/>
        </p:nvPicPr>
        <p:blipFill>
          <a:blip r:embed="rId3"/>
          <a:srcRect l="4163" t="12000" r="54088" b="13429"/>
          <a:stretch>
            <a:fillRect/>
          </a:stretch>
        </p:blipFill>
        <p:spPr bwMode="auto">
          <a:xfrm>
            <a:off x="7707087" y="1606393"/>
            <a:ext cx="3657597" cy="373328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4909" y="4120242"/>
            <a:ext cx="593740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55 </a:t>
            </a:r>
            <a:r>
              <a:rPr lang="ru-RU" sz="2000">
                <a:ea typeface="Calibri" panose="020f0502020204030204" pitchFamily="34" charset="0"/>
                <a:cs typeface="Arial" pitchFamily="34" charset="0"/>
              </a:rPr>
              <a:t>обучающихся города внесены в государственный информационный реестр</a:t>
            </a:r>
            <a:r>
              <a:rPr lang="ru-RU" sz="2000" b="1"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000" b="1">
                <a:solidFill>
                  <a:srgbClr val="1B3181"/>
                </a:solidFill>
                <a:ea typeface="Calibri" panose="020f0502020204030204" pitchFamily="34" charset="0"/>
                <a:cs typeface="Arial" pitchFamily="34" charset="0"/>
              </a:rPr>
              <a:t>«ТАЛАНТ И УСПЕХ»</a:t>
            </a:r>
          </a:p>
        </p:txBody>
      </p:sp>
    </p:spTree>
    <p:extLst>
      <p:ext uri="{BB962C8B-B14F-4D97-AF65-F5344CB8AC3E}">
        <p14:creationId xmlns:p14="http://schemas.microsoft.com/office/powerpoint/2010/main" val="4294355219"/>
      </p:ext>
    </p:ext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2500"/>
          <a:stretch>
            <a:fillRect/>
          </a:stretch>
        </p:blipFill>
        <p:spPr bwMode="auto">
          <a:xfrm>
            <a:off x="0" y="-1"/>
            <a:ext cx="12192000" cy="1200151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66725"/>
            <a:ext cx="10837863" cy="8069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ПОБЕДИТЕЛИ ОТБОРОЧНОГ О ЭТАПА И ФИНАЛИСТЫ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4157" y="1476585"/>
          <a:ext cx="11103429" cy="463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1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01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Участник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Учреждение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Руководитель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76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Попков</a:t>
                      </a:r>
                      <a:r>
                        <a:rPr lang="ru-RU" sz="2400" baseline="0"/>
                        <a:t> Антон Константинович</a:t>
                      </a:r>
                      <a:endParaRPr lang="ru-RU" sz="2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МОБУ «СОШ № 16»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err="1"/>
                        <a:t>Гонсиоровская Елена Салиховна</a:t>
                      </a:r>
                      <a:endParaRPr lang="ru-RU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00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Елисеев Александр</a:t>
                      </a:r>
                    </a:p>
                    <a:p>
                      <a:pPr algn="ctr"/>
                      <a:r>
                        <a:rPr lang="ru-RU" sz="2400"/>
                        <a:t>Сергеевич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МОБУ «СОШ №6</a:t>
                      </a:r>
                    </a:p>
                    <a:p>
                      <a:pPr algn="ctr"/>
                      <a:r>
                        <a:rPr lang="ru-RU" sz="2400"/>
                        <a:t>«Русская школа»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Макеева Лариса Анатольевна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76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err="1"/>
                        <a:t>Старостенко Роман</a:t>
                      </a:r>
                    </a:p>
                    <a:p>
                      <a:pPr algn="ctr"/>
                      <a:r>
                        <a:rPr lang="ru-RU" sz="2400"/>
                        <a:t>Андреевич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МАОУ «Гимназия №1»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Павлова Елена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2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Иозасовна</a:t>
                      </a:r>
                      <a:endParaRPr lang="ru-RU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761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Казакова Станислава</a:t>
                      </a:r>
                      <a:br>
                        <a:rPr lang="ru-RU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Сергеевна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МОБУ «СОШ №9»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/>
                      <a:r>
                        <a:rPr lang="ru-RU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Никитина Татьяна Николаевна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8194"/>
          <a:stretch>
            <a:fillRect/>
          </a:stretch>
        </p:blipFill>
        <p:spPr bwMode="auto">
          <a:xfrm>
            <a:off x="0" y="0"/>
            <a:ext cx="12192000" cy="1495426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66725"/>
            <a:ext cx="10837863" cy="8069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УЧАСТНИКИ СПОРТИВНЫХ СОРЕВНОВАНИЙ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РЕГИОНАЛЬНОГО И ФЕДЕРАЛЬНОГО УРОВНЕЙ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0243" y="1884799"/>
          <a:ext cx="11478986" cy="4275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01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200"/>
                        <a:t>Участник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200"/>
                        <a:t>Достижения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200"/>
                        <a:t>Тренер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761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Смирнов Захар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 сборной России по легкой атлетике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Киреева Ольга Владимировна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001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2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Червов Илья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Победитель Первенства России в дисциплине двойной минитрамп</a:t>
                      </a:r>
                      <a:endParaRPr lang="ru-RU" sz="2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Налетов Сергей Леонидович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761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Ольховская Алиса, Постникова Софья, Гольман Алина, Алксина Ольга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Победители в Первенстве Сибирского федерального округа по спортивной акробатике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Кочеткова Екатерина Алексеевна, Скильтритер Татьяна Борисовна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4120"/>
          <a:stretch>
            <a:fillRect/>
          </a:stretch>
        </p:blipFill>
        <p:spPr bwMode="auto">
          <a:xfrm>
            <a:off x="0" y="0"/>
            <a:ext cx="12192000" cy="1089026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66725"/>
            <a:ext cx="10837863" cy="8069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ПРИЗЕРЫ И ПОБЕДИТЕЛИ ФЕСТИВАЛЕЙ, КОНКУРСОВ, ОЛИМПИАД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75557" y="1404257"/>
          <a:ext cx="11152415" cy="430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17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Студия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976">
                <a:tc rowSpan="4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Хореографический ансамбль «Детство».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Барташова Елена Юрьевна (руководитель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Полякова Светлана Петровна)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Арт-центр «Наследие» благотворительный фонд «Люди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XXI</a:t>
                      </a: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века» золотодобывающая компания «Амальгам»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Лауреаты 1 степени</a:t>
                      </a: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031">
                <a:tc vMerge="1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фестиваль-конкурс искусств «Созвучие сердец»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Лауреаты 1 степени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774">
                <a:tc vMerge="1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фестиваль-конкурс «Вдохновение»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Лауреаты 1 степени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774">
                <a:tc vMerge="1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XIV</a:t>
                      </a: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Международный конкурс хореографического искусства «Танцемания»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Лауреаты 1 степени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BE40C2C-1A63-4176-C8DC-6F0486A6C84C}"/>
              </a:ext>
            </a:extLst>
          </p:cNvPr>
          <p:cNvSpPr txBox="1"/>
          <p:nvPr/>
        </p:nvSpPr>
        <p:spPr>
          <a:xfrm>
            <a:off x="627980" y="1518201"/>
            <a:ext cx="7456011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>
              <a:lnSpc>
                <a:spcPct val="90000"/>
              </a:lnSpc>
              <a:spcAft>
                <a:spcPts val="800"/>
              </a:spcAft>
            </a:pPr>
            <a:r>
              <a:rPr lang="ru-RU" sz="4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«ЗНАНИЕ: КАЧЕСТВО И</a:t>
            </a:r>
          </a:p>
          <a:p>
            <a:pPr marL="177800">
              <a:lnSpc>
                <a:spcPct val="90000"/>
              </a:lnSpc>
              <a:spcAft>
                <a:spcPts val="800"/>
              </a:spcAft>
            </a:pPr>
            <a:r>
              <a:rPr lang="ru-RU" sz="40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ОБЪЕКТИВНОСТЬ»</a:t>
            </a:r>
            <a:endParaRPr lang="ru-RU" sz="4000" b="1">
              <a:solidFill>
                <a:srgbClr val="FF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E08D00-2ABC-753B-EA5B-CD119C664162}"/>
              </a:ext>
            </a:extLst>
          </p:cNvPr>
          <p:cNvSpPr txBox="1"/>
          <p:nvPr/>
        </p:nvSpPr>
        <p:spPr>
          <a:xfrm>
            <a:off x="831181" y="3843461"/>
            <a:ext cx="5359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9525"/>
            <a:r>
              <a:rPr lang="ru-RU" i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«Знания — лучшая валюта XXI века.» </a:t>
            </a:r>
          </a:p>
          <a:p>
            <a:pPr marL="457200" indent="-9525" algn="r"/>
            <a:br>
              <a:rPr lang="ru-RU" i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i="1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В. В. Путин, президент РФ</a:t>
            </a:r>
            <a:r>
              <a:rPr lang="ru-RU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05FF28D-7964-7047-0BC8-563109164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86" y="11140"/>
            <a:ext cx="7913903" cy="68468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86F44E-C7EC-85B1-73DB-EAD53905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7" t="5048" r="20246" b="1189"/>
          <a:stretch>
            <a:fillRect/>
          </a:stretch>
        </p:blipFill>
        <p:spPr bwMode="auto">
          <a:xfrm>
            <a:off x="8071085" y="3570967"/>
            <a:ext cx="3531915" cy="3044754"/>
          </a:xfrm>
          <a:custGeom>
            <a:gdLst>
              <a:gd name="connsiteX0" fmla="*/ 0 w 6295047"/>
              <a:gd name="connsiteY0" fmla="*/ 0 h 5426765"/>
              <a:gd name="connsiteX1" fmla="*/ 6295047 w 6295047"/>
              <a:gd name="connsiteY1" fmla="*/ 0 h 5426765"/>
              <a:gd name="connsiteX2" fmla="*/ 3147523 w 6295047"/>
              <a:gd name="connsiteY2" fmla="*/ 5426765 h 54267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5047" h="5426765">
                <a:moveTo>
                  <a:pt x="0" y="0"/>
                </a:moveTo>
                <a:lnTo>
                  <a:pt x="6295047" y="0"/>
                </a:lnTo>
                <a:lnTo>
                  <a:pt x="3147523" y="54267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86B8D6-0162-94A4-288A-4FFED6CD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10672" r="22580" b="3282"/>
          <a:stretch>
            <a:fillRect/>
          </a:stretch>
        </p:blipFill>
        <p:spPr bwMode="auto">
          <a:xfrm>
            <a:off x="6096000" y="3688500"/>
            <a:ext cx="3531915" cy="3044754"/>
          </a:xfrm>
          <a:custGeom>
            <a:gdLst>
              <a:gd name="connsiteX0" fmla="*/ 2679841 w 5359681"/>
              <a:gd name="connsiteY0" fmla="*/ 0 h 4620415"/>
              <a:gd name="connsiteX1" fmla="*/ 5359681 w 5359681"/>
              <a:gd name="connsiteY1" fmla="*/ 4620415 h 4620415"/>
              <a:gd name="connsiteX2" fmla="*/ 0 w 5359681"/>
              <a:gd name="connsiteY2" fmla="*/ 4620415 h 46204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9681" h="4620415">
                <a:moveTo>
                  <a:pt x="2679841" y="0"/>
                </a:moveTo>
                <a:lnTo>
                  <a:pt x="5359681" y="4620415"/>
                </a:lnTo>
                <a:lnTo>
                  <a:pt x="0" y="46204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198B5A-2B65-7D29-8EAD-8C47BB28B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8557" b="834"/>
          <a:stretch>
            <a:fillRect/>
          </a:stretch>
        </p:blipFill>
        <p:spPr bwMode="auto">
          <a:xfrm>
            <a:off x="10030945" y="3734573"/>
            <a:ext cx="3547139" cy="3013740"/>
          </a:xfrm>
          <a:custGeom>
            <a:gdLst>
              <a:gd name="connsiteX0" fmla="*/ 3958478 w 8032906"/>
              <a:gd name="connsiteY0" fmla="*/ 0 h 6824962"/>
              <a:gd name="connsiteX1" fmla="*/ 4074428 w 8032906"/>
              <a:gd name="connsiteY1" fmla="*/ 0 h 6824962"/>
              <a:gd name="connsiteX2" fmla="*/ 8032906 w 8032906"/>
              <a:gd name="connsiteY2" fmla="*/ 6824962 h 6824962"/>
              <a:gd name="connsiteX3" fmla="*/ 0 w 8032906"/>
              <a:gd name="connsiteY3" fmla="*/ 6824962 h 68249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32906" h="6824962">
                <a:moveTo>
                  <a:pt x="3958478" y="0"/>
                </a:moveTo>
                <a:lnTo>
                  <a:pt x="4074428" y="0"/>
                </a:lnTo>
                <a:lnTo>
                  <a:pt x="8032906" y="6824962"/>
                </a:lnTo>
                <a:lnTo>
                  <a:pt x="0" y="68249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E978CE-EF02-8B76-E982-01C858D8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824" r="9462" b="704"/>
          <a:stretch>
            <a:fillRect/>
          </a:stretch>
        </p:blipFill>
        <p:spPr bwMode="auto">
          <a:xfrm>
            <a:off x="8053618" y="257223"/>
            <a:ext cx="3549383" cy="3059813"/>
          </a:xfrm>
          <a:custGeom>
            <a:gdLst>
              <a:gd name="connsiteX0" fmla="*/ 3027916 w 6055831"/>
              <a:gd name="connsiteY0" fmla="*/ 0 h 5220544"/>
              <a:gd name="connsiteX1" fmla="*/ 6055831 w 6055831"/>
              <a:gd name="connsiteY1" fmla="*/ 5220544 h 5220544"/>
              <a:gd name="connsiteX2" fmla="*/ 0 w 6055831"/>
              <a:gd name="connsiteY2" fmla="*/ 5220544 h 52205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5831" h="5220544">
                <a:moveTo>
                  <a:pt x="3027916" y="0"/>
                </a:moveTo>
                <a:lnTo>
                  <a:pt x="6055831" y="5220544"/>
                </a:lnTo>
                <a:lnTo>
                  <a:pt x="0" y="52205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8308DB-B237-3EA4-416D-71E541C386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2" t="13888" r="419" b="4971"/>
          <a:stretch>
            <a:fillRect/>
          </a:stretch>
        </p:blipFill>
        <p:spPr>
          <a:xfrm>
            <a:off x="10016377" y="148500"/>
            <a:ext cx="3549383" cy="3059812"/>
          </a:xfrm>
          <a:custGeom>
            <a:gdLst>
              <a:gd name="connsiteX0" fmla="*/ 0 w 6454976"/>
              <a:gd name="connsiteY0" fmla="*/ 0 h 5564635"/>
              <a:gd name="connsiteX1" fmla="*/ 6454976 w 6454976"/>
              <a:gd name="connsiteY1" fmla="*/ 0 h 5564635"/>
              <a:gd name="connsiteX2" fmla="*/ 3227488 w 6454976"/>
              <a:gd name="connsiteY2" fmla="*/ 5564635 h 55646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4976" h="5564635">
                <a:moveTo>
                  <a:pt x="0" y="0"/>
                </a:moveTo>
                <a:lnTo>
                  <a:pt x="6454976" y="0"/>
                </a:lnTo>
                <a:lnTo>
                  <a:pt x="3227488" y="5564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0905646"/>
      </p:ext>
    </p:extLst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81428"/>
          <a:stretch>
            <a:fillRect/>
          </a:stretch>
        </p:blipFill>
        <p:spPr bwMode="auto">
          <a:xfrm>
            <a:off x="0" y="0"/>
            <a:ext cx="12192000" cy="1273630"/>
          </a:xfrm>
          <a:prstGeom prst="rect">
            <a:avLst/>
          </a:prstGeom>
          <a:noFill/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837898-31BA-8273-73B1-CBD96233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466725"/>
            <a:ext cx="10837863" cy="8069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>
                <a:solidFill>
                  <a:srgbClr val="1B3181"/>
                </a:solidFill>
                <a:cs typeface="Arial" pitchFamily="34" charset="0"/>
              </a:rPr>
              <a:t>ПРИЗЕРЫ И ПОБЕДИТЕЛИ ФЕСТИВАЛЕЙ, КОНКУРСОВ, ОЛИМПИАД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0872" y="1649269"/>
          <a:ext cx="11087100" cy="412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6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584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Студия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36"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Студия спортивно- эстрадной хореографии «Грация» (руководитель Яхонова Надежда Анатольевна)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Международный творческий форум и фестиваль-конкурс «Артист Сибири. Крылья творчества»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Лауреаты 2 степени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036">
                <a:tc rowSpan="2">
                  <a:txBody>
                    <a:bodyPr vert="horz" wrap="square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Детский фольклорный ансамбль «Сибиринка» (руководитель Бунько Инна Юрьевна)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20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 Международный конкурс «Сибириада»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Лауреаты 1 степени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36">
                <a:tc vMerge="1"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endParaRPr lang="ru-RU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Краевой этап фестиваля «Таланты без границ»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Лауреаты 1 степени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4166"/>
      </p:ext>
    </p:ext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60FE8D-BBA0-07D1-C349-D83F0A2EB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9714"/>
            <a:ext cx="6694714" cy="551905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None/>
            </a:pPr>
            <a:r>
              <a:rPr lang="ru-RU" sz="20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Обеспечение условий для:</a:t>
            </a:r>
            <a:endParaRPr lang="ru-RU" sz="200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177800" indent="-177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20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оформления лицензий на право ведения образовательной деятельности;</a:t>
            </a:r>
          </a:p>
          <a:p>
            <a:pPr marL="177800" indent="-177800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21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создания сетевых программ, обеспечивающих возможность реализации индивидуальных образовательных маршрутов детей;</a:t>
            </a:r>
          </a:p>
          <a:p>
            <a:pPr marL="177800" indent="-177800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21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развития инфраструктуры для занятий творческой деятельностью;</a:t>
            </a:r>
          </a:p>
          <a:p>
            <a:pPr marL="177800" lvl="0" indent="-177800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21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использования потенциала семьи в реализации программ и мероприятий творческой направленности;</a:t>
            </a:r>
          </a:p>
          <a:p>
            <a:pPr marL="177800" lvl="0" indent="-177800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21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расширения направлений работы интенсивных школ, с добавлением  программы по проблемным предметным областям (астрономия, география, экономика); - </a:t>
            </a:r>
          </a:p>
          <a:p>
            <a:pPr marL="177800" lvl="0" indent="-177800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210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многоаспектного повышения квалификации педагогических работников;</a:t>
            </a:r>
          </a:p>
          <a:p>
            <a:pPr marL="177800" lvl="0" indent="-177800"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r>
              <a:rPr lang="ru-RU" sz="210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реализации индивидуальных учебных планов обучающихся, учитывающих их образовательные потребности.</a:t>
            </a:r>
          </a:p>
          <a:p>
            <a:pPr marL="177800" indent="-1778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Font typeface="Wingdings" pitchFamily="2" charset="2"/>
              <a:buChar char="§"/>
            </a:pPr>
            <a:endParaRPr lang="ru-RU" sz="160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B3181"/>
              </a:buClr>
              <a:buNone/>
            </a:pPr>
            <a:endParaRPr lang="ru-RU" sz="160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370304-829E-A1E1-C275-80477009B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404" r="37604" b="1404"/>
          <a:stretch>
            <a:fillRect/>
          </a:stretch>
        </p:blipFill>
        <p:spPr>
          <a:xfrm flipH="1">
            <a:off x="7486206" y="981573"/>
            <a:ext cx="4363223" cy="5061341"/>
          </a:xfrm>
          <a:custGeom>
            <a:gdLst>
              <a:gd name="connsiteX0" fmla="*/ 2873009 w 5746018"/>
              <a:gd name="connsiteY0" fmla="*/ 0 h 6665383"/>
              <a:gd name="connsiteX1" fmla="*/ 5746018 w 5746018"/>
              <a:gd name="connsiteY1" fmla="*/ 1436505 h 6665383"/>
              <a:gd name="connsiteX2" fmla="*/ 5746018 w 5746018"/>
              <a:gd name="connsiteY2" fmla="*/ 5228878 h 6665383"/>
              <a:gd name="connsiteX3" fmla="*/ 2873009 w 5746018"/>
              <a:gd name="connsiteY3" fmla="*/ 6665383 h 6665383"/>
              <a:gd name="connsiteX4" fmla="*/ 0 w 5746018"/>
              <a:gd name="connsiteY4" fmla="*/ 5228878 h 6665383"/>
              <a:gd name="connsiteX5" fmla="*/ 0 w 5746018"/>
              <a:gd name="connsiteY5" fmla="*/ 1436505 h 66653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6018" h="6665382">
                <a:moveTo>
                  <a:pt x="2873009" y="0"/>
                </a:moveTo>
                <a:lnTo>
                  <a:pt x="5746018" y="1436505"/>
                </a:lnTo>
                <a:lnTo>
                  <a:pt x="5746018" y="5228878"/>
                </a:lnTo>
                <a:lnTo>
                  <a:pt x="2873009" y="6665383"/>
                </a:lnTo>
                <a:lnTo>
                  <a:pt x="0" y="5228878"/>
                </a:lnTo>
                <a:lnTo>
                  <a:pt x="0" y="1436505"/>
                </a:lnTo>
                <a:close/>
              </a:path>
            </a:pathLst>
          </a:cu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B2A9C84-0E6F-674F-A8E1-9B7890CD1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1048"/>
            <a:ext cx="756012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ЗАДАЧИ ПО НАПРАВЛЕНИЮ «ТВОРЧЕСТВО»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FDBBC0-09C1-5DBE-F701-B1ADDEDA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t="5898" r="28821" b="80"/>
          <a:stretch>
            <a:fillRect/>
          </a:stretch>
        </p:blipFill>
        <p:spPr bwMode="auto">
          <a:xfrm flipH="1">
            <a:off x="7476569" y="960447"/>
            <a:ext cx="4388860" cy="5091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6172980"/>
      </p:ext>
    </p:ext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E1716E-4DEA-6342-8ECC-61437A36A997}"/>
              </a:ext>
            </a:extLst>
          </p:cNvPr>
          <p:cNvSpPr txBox="1"/>
          <p:nvPr/>
        </p:nvSpPr>
        <p:spPr>
          <a:xfrm>
            <a:off x="405896" y="2391525"/>
            <a:ext cx="366744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>
              <a:lnSpc>
                <a:spcPct val="110000"/>
              </a:lnSpc>
              <a:spcAft>
                <a:spcPts val="800"/>
              </a:spcAft>
            </a:pPr>
            <a:r>
              <a:rPr lang="ru-RU" sz="36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«УЧИТЕЛЬ» </a:t>
            </a:r>
            <a:br>
              <a:rPr lang="ru-RU" sz="3600" b="1">
                <a:solidFill>
                  <a:srgbClr val="1B318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ru-RU" sz="3600" b="1">
              <a:solidFill>
                <a:srgbClr val="1B318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34A79A-C1F9-44D7-6ACF-1BE34E90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14948" r="16271" b="2951"/>
          <a:stretch>
            <a:fillRect/>
          </a:stretch>
        </p:blipFill>
        <p:spPr>
          <a:xfrm>
            <a:off x="8275403" y="277586"/>
            <a:ext cx="3551926" cy="3062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230A24-3FD9-1D86-884D-4C0BBF562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9" t="1718" r="13677" b="15989"/>
          <a:stretch>
            <a:fillRect/>
          </a:stretch>
        </p:blipFill>
        <p:spPr>
          <a:xfrm>
            <a:off x="8310966" y="3593784"/>
            <a:ext cx="3523649" cy="303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BC982221-D005-E549-A42F-F8AFF99FB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51" y="3116662"/>
            <a:ext cx="6261984" cy="275190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sz="1800" i="1" kern="0">
                <a:solidFill>
                  <a:srgbClr val="11101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«Педагог — это стержень любого общества, эта профессия должна быть престижной, уважаемой, востребованной. Нужно вернуть учителям тот </a:t>
            </a:r>
            <a:br>
              <a:rPr lang="ru-RU" sz="1800" i="1" kern="0">
                <a:solidFill>
                  <a:srgbClr val="11101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r>
              <a:rPr lang="ru-RU" sz="1800" i="1" kern="0">
                <a:solidFill>
                  <a:srgbClr val="11101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вес и авторитет, которые были у преподавателей и в царских гимназиях, и в советской школе»</a:t>
            </a:r>
          </a:p>
          <a:p>
            <a:pPr marL="0" indent="179388" algn="r">
              <a:lnSpc>
                <a:spcPct val="107000"/>
              </a:lnSpc>
              <a:spcBef>
                <a:spcPts val="1200"/>
              </a:spcBef>
              <a:buNone/>
            </a:pPr>
            <a:r>
              <a:rPr lang="ru-RU" sz="1800" i="1" kern="0">
                <a:solidFill>
                  <a:srgbClr val="11101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В. И. Матвиенко, председатель Совета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635503911"/>
      </p:ext>
    </p:ext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10594" name="AutoShape 2" descr="Всероссийская олимпиада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596" name="AutoShape 4" descr="Всероссийская олимпиада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5001" y="1551213"/>
            <a:ext cx="6057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/>
              <a:t>Какой результат от  профессионального развития педагогов мы ожидаем? </a:t>
            </a:r>
          </a:p>
          <a:p>
            <a:endParaRPr lang="ru-RU" sz="2400"/>
          </a:p>
          <a:p>
            <a:r>
              <a:rPr lang="ru-RU" sz="2400" i="1"/>
              <a:t>Какие новые процессы должны быть обустроены в школе (муниципалитете) для введения обновленного ФГОС?</a:t>
            </a:r>
          </a:p>
          <a:p>
            <a:endParaRPr lang="ru-RU" sz="2400"/>
          </a:p>
          <a:p>
            <a:r>
              <a:rPr lang="ru-RU" sz="2400" i="1"/>
              <a:t>Какими ресурсами можно располагать?</a:t>
            </a:r>
            <a:endParaRPr lang="ru-RU" sz="2400"/>
          </a:p>
          <a:p>
            <a:endParaRPr lang="ru-RU"/>
          </a:p>
        </p:txBody>
      </p:sp>
      <p:pic>
        <p:nvPicPr>
          <p:cNvPr id="115715" name="Picture 3" descr="Вопрос - Психологос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4935" y="1232127"/>
            <a:ext cx="5316410" cy="376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4355219"/>
      </p:ext>
    </p:extLst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A3C8B7-8465-374D-ED41-403465C8A961}"/>
              </a:ext>
            </a:extLst>
          </p:cNvPr>
          <p:cNvSpPr txBox="1"/>
          <p:nvPr/>
        </p:nvSpPr>
        <p:spPr>
          <a:xfrm>
            <a:off x="695325" y="785251"/>
            <a:ext cx="10837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ЕДИНОЕ ОБРАЗОВАТЕЛЬНОЕ ПРОСТРАНСТВО</a:t>
            </a:r>
            <a:endParaRPr lang="ru-RU">
              <a:solidFill>
                <a:srgbClr val="1B318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25" y="177441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НАПРАВЛЕНИЕ «УЧИТЕЛЬ» </a:t>
            </a:r>
          </a:p>
        </p:txBody>
      </p:sp>
      <p:grpSp>
        <p:nvGrpSpPr>
          <p:cNvPr id="2" name="Группа 5">
            <a:extLst>
              <a:ext uri="{FF2B5EF4-FFF2-40B4-BE49-F238E27FC236}">
                <a16:creationId xmlns:a16="http://schemas.microsoft.com/office/drawing/2014/main" id="{13D4C184-B451-A6C0-B6F4-94E287FC5FCE}"/>
              </a:ext>
            </a:extLst>
          </p:cNvPr>
          <p:cNvGrpSpPr/>
          <p:nvPr/>
        </p:nvGrpSpPr>
        <p:grpSpPr>
          <a:xfrm>
            <a:off x="705468" y="1884036"/>
            <a:ext cx="10863350" cy="720000"/>
            <a:chOff x="705468" y="1884036"/>
            <a:chExt cx="10863350" cy="720000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45FFC3D1-008B-DB46-826B-858E6113158F}"/>
                </a:ext>
              </a:extLst>
            </p:cNvPr>
            <p:cNvSpPr/>
            <p:nvPr/>
          </p:nvSpPr>
          <p:spPr>
            <a:xfrm>
              <a:off x="1563697" y="2074759"/>
              <a:ext cx="29318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Единое штатное расписание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E690B0FC-D56E-014A-9057-394BD1A7F83A}"/>
                </a:ext>
              </a:extLst>
            </p:cNvPr>
            <p:cNvSpPr/>
            <p:nvPr/>
          </p:nvSpPr>
          <p:spPr>
            <a:xfrm>
              <a:off x="6822262" y="2074759"/>
              <a:ext cx="47465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Система наставничества 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5879C1E-8EBA-5047-9947-9A4FF26C6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136" y="1884036"/>
              <a:ext cx="720000" cy="720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97B979E-4974-D066-A65E-C4344752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468" y="1889158"/>
              <a:ext cx="709757" cy="709757"/>
            </a:xfrm>
            <a:prstGeom prst="rect">
              <a:avLst/>
            </a:prstGeom>
          </p:spPr>
        </p:pic>
      </p:grpSp>
      <p:grpSp>
        <p:nvGrpSpPr>
          <p:cNvPr id="6" name="Группа 6">
            <a:extLst>
              <a:ext uri="{FF2B5EF4-FFF2-40B4-BE49-F238E27FC236}">
                <a16:creationId xmlns:a16="http://schemas.microsoft.com/office/drawing/2014/main" id="{56335758-C19A-EED9-830A-E6C5DD5C3FC7}"/>
              </a:ext>
            </a:extLst>
          </p:cNvPr>
          <p:cNvGrpSpPr/>
          <p:nvPr/>
        </p:nvGrpSpPr>
        <p:grpSpPr>
          <a:xfrm>
            <a:off x="687151" y="2960110"/>
            <a:ext cx="11107343" cy="761469"/>
            <a:chOff x="687151" y="2976960"/>
            <a:chExt cx="11107343" cy="761469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4CEFBB3-D909-DB4F-B24A-C304CC54F8CD}"/>
                </a:ext>
              </a:extLst>
            </p:cNvPr>
            <p:cNvSpPr/>
            <p:nvPr/>
          </p:nvSpPr>
          <p:spPr>
            <a:xfrm>
              <a:off x="1563697" y="3065307"/>
              <a:ext cx="49722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Развитие и повышение </a:t>
              </a:r>
              <a:b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квалификации </a:t>
              </a: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69F01D5F-6C1C-864F-88E9-0E5D4448B93E}"/>
                </a:ext>
              </a:extLst>
            </p:cNvPr>
            <p:cNvSpPr/>
            <p:nvPr/>
          </p:nvSpPr>
          <p:spPr>
            <a:xfrm>
              <a:off x="6822262" y="3065307"/>
              <a:ext cx="49722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Участие педагога </a:t>
              </a:r>
              <a:b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в конкурсном движении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13F5834-6674-EE6F-585C-6526A858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51" y="3002816"/>
              <a:ext cx="709757" cy="70975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293103C-A935-279B-1D92-83B304341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833" y="2976960"/>
              <a:ext cx="761469" cy="761469"/>
            </a:xfrm>
            <a:prstGeom prst="rect">
              <a:avLst/>
            </a:prstGeom>
          </p:spPr>
        </p:pic>
      </p:grpSp>
      <p:grpSp>
        <p:nvGrpSpPr>
          <p:cNvPr id="7" name="Группа 9">
            <a:extLst>
              <a:ext uri="{FF2B5EF4-FFF2-40B4-BE49-F238E27FC236}">
                <a16:creationId xmlns:a16="http://schemas.microsoft.com/office/drawing/2014/main" id="{038AFD1D-ADC9-5B92-703A-19ABC5090407}"/>
              </a:ext>
            </a:extLst>
          </p:cNvPr>
          <p:cNvGrpSpPr/>
          <p:nvPr/>
        </p:nvGrpSpPr>
        <p:grpSpPr>
          <a:xfrm>
            <a:off x="687151" y="4077653"/>
            <a:ext cx="9262698" cy="747892"/>
            <a:chOff x="687151" y="4078332"/>
            <a:chExt cx="9262698" cy="747892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8D9ADCBA-613F-F142-A14E-DCD7B513AEBB}"/>
                </a:ext>
              </a:extLst>
            </p:cNvPr>
            <p:cNvSpPr/>
            <p:nvPr/>
          </p:nvSpPr>
          <p:spPr>
            <a:xfrm>
              <a:off x="6822262" y="4159891"/>
              <a:ext cx="31275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Единый реестр </a:t>
              </a:r>
              <a:b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профессиональных конкурсов 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9620456-27FA-DA61-ADCD-600C55CB5143}"/>
                </a:ext>
              </a:extLst>
            </p:cNvPr>
            <p:cNvSpPr/>
            <p:nvPr/>
          </p:nvSpPr>
          <p:spPr>
            <a:xfrm>
              <a:off x="1563697" y="4159891"/>
              <a:ext cx="171661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Школьная </a:t>
              </a:r>
              <a:b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команда 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2C95D6A-4008-D308-9DFC-5AA0E53BB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151" y="4097400"/>
              <a:ext cx="709757" cy="709757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895B49-97C8-40AE-6F6F-0E88288C5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239" y="4078332"/>
              <a:ext cx="747892" cy="747892"/>
            </a:xfrm>
            <a:prstGeom prst="rect">
              <a:avLst/>
            </a:prstGeom>
          </p:spPr>
        </p:pic>
      </p:grpSp>
      <p:grpSp>
        <p:nvGrpSpPr>
          <p:cNvPr id="10" name="Группа 12">
            <a:extLst>
              <a:ext uri="{FF2B5EF4-FFF2-40B4-BE49-F238E27FC236}">
                <a16:creationId xmlns:a16="http://schemas.microsoft.com/office/drawing/2014/main" id="{B8CCB85A-E153-5D26-84BA-D4833F612DD6}"/>
              </a:ext>
            </a:extLst>
          </p:cNvPr>
          <p:cNvGrpSpPr/>
          <p:nvPr/>
        </p:nvGrpSpPr>
        <p:grpSpPr>
          <a:xfrm>
            <a:off x="563419" y="5181618"/>
            <a:ext cx="9976784" cy="948142"/>
            <a:chOff x="563419" y="5181618"/>
            <a:chExt cx="9976784" cy="9481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540F4B6-6D40-E441-8BD6-F07F6B9E8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19" y="5181618"/>
              <a:ext cx="948142" cy="948142"/>
            </a:xfrm>
            <a:prstGeom prst="rect">
              <a:avLst/>
            </a:prstGeom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D369EEB-8B88-F64B-B55B-8FB22A65CDCC}"/>
                </a:ext>
              </a:extLst>
            </p:cNvPr>
            <p:cNvSpPr/>
            <p:nvPr/>
          </p:nvSpPr>
          <p:spPr>
            <a:xfrm>
              <a:off x="1562361" y="5363302"/>
              <a:ext cx="49722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Методическое сопровождение </a:t>
              </a:r>
              <a:b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педагогического состава 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C0883AC-2DF6-E44A-5467-1A1D0B57C4ED}"/>
                </a:ext>
              </a:extLst>
            </p:cNvPr>
            <p:cNvSpPr/>
            <p:nvPr/>
          </p:nvSpPr>
          <p:spPr>
            <a:xfrm>
              <a:off x="6822262" y="5363302"/>
              <a:ext cx="37179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Система материального </a:t>
              </a:r>
              <a:b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</a:br>
              <a:r>
                <a:rPr lang="ru-RU" sz="1600">
                  <a:latin typeface="Arial" pitchFamily="34" charset="0"/>
                  <a:ea typeface="Calibri" panose="020f0502020204030204" pitchFamily="34" charset="0"/>
                  <a:cs typeface="Arial" pitchFamily="34" charset="0"/>
                </a:rPr>
                <a:t>и нематериального стимулирования 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AF2C62F1-76BB-4228-D9BD-867058BAC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833" y="5268040"/>
              <a:ext cx="775298" cy="775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696" y="455026"/>
            <a:ext cx="10837863" cy="7859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АКТУАЛЬНЫЕ ПРОБЛЕМЫ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33058" y="3069772"/>
            <a:ext cx="8294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Неоднородность программного и учебно-методического обеспечения</a:t>
            </a:r>
          </a:p>
          <a:p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0231DF-FD9D-A1D1-D576-A1A05EF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33" y="1352842"/>
            <a:ext cx="2563254" cy="12597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314700" y="1534886"/>
            <a:ext cx="6906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/>
              <a:t>Неоднородность уровня профессиональной компетентности учителей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60231DF-FD9D-A1D1-D576-A1A05EF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9" y="2958523"/>
            <a:ext cx="2563254" cy="125972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60231DF-FD9D-A1D1-D576-A1A05EF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0" y="4531510"/>
            <a:ext cx="2563254" cy="125972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47358" y="4816929"/>
            <a:ext cx="6678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/>
              <a:t>Дефицит отдельных групп педагогических кадров</a:t>
            </a:r>
          </a:p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0231DF-FD9D-A1D1-D576-A1A05EF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842"/>
            <a:ext cx="3551959" cy="15699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53542" y="1453243"/>
            <a:ext cx="7609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Развитие кадрового потенциала в муниципальной системе образования, обеспечивающего качественное изменение педагогической практики для реализации приоритетных задач системы общего образования.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9872" y="3347358"/>
            <a:ext cx="7723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/>
              <a:t>1.Плановое повышение профессионального мастерства педагогических работников и управленческих кадров на основе выявленных независимой диагностикой дефицитов.</a:t>
            </a:r>
          </a:p>
          <a:p>
            <a:pPr>
              <a:spcAft>
                <a:spcPts val="1200"/>
              </a:spcAft>
            </a:pPr>
            <a:r>
              <a:rPr lang="ru-RU" sz="2000"/>
              <a:t>2. Устранение кадрового дефицита в образовательных организациях города.</a:t>
            </a:r>
          </a:p>
          <a:p>
            <a:pPr>
              <a:spcAft>
                <a:spcPts val="1200"/>
              </a:spcAft>
            </a:pPr>
            <a:r>
              <a:rPr lang="ru-RU" sz="2000"/>
              <a:t> 3. Повышение квалификации педагогических работников для решения задач приоритетных региональных, федеральных программ и проектов.</a:t>
            </a:r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1012371" y="1926771"/>
            <a:ext cx="1845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>
                <a:solidFill>
                  <a:schemeClr val="bg1"/>
                </a:solidFill>
              </a:rPr>
              <a:t>ЦЕЛЬ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0231DF-FD9D-A1D1-D576-A1A05EF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3954592"/>
            <a:ext cx="3557397" cy="15699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3386" y="4512192"/>
            <a:ext cx="2030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>
                <a:solidFill>
                  <a:schemeClr val="bg1"/>
                </a:solidFill>
              </a:rPr>
              <a:t>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0231DF-FD9D-A1D1-D576-A1A05EF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2636437"/>
            <a:ext cx="3233871" cy="142937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429000" y="1028699"/>
            <a:ext cx="84255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buFont typeface="+mj-lt"/>
              <a:buAutoNum type="arabicPeriod"/>
            </a:pPr>
            <a:r>
              <a:rPr lang="ru-RU" sz="2200"/>
              <a:t>Создание муниципальной системы методического сопровождения педагогов и выявление профессиональных дефицитов, персонализация и индивидуализация поддержки профессионального развития, профессиональная рефлексия.</a:t>
            </a:r>
          </a:p>
          <a:p>
            <a:pPr algn="just">
              <a:spcAft>
                <a:spcPts val="1800"/>
              </a:spcAft>
              <a:buFont typeface="+mj-lt"/>
              <a:buAutoNum type="arabicPeriod"/>
            </a:pPr>
            <a:r>
              <a:rPr lang="ru-RU" sz="2200"/>
              <a:t>Поддержка и развитие профессионального мастерства.</a:t>
            </a:r>
          </a:p>
          <a:p>
            <a:pPr algn="just">
              <a:spcAft>
                <a:spcPts val="1800"/>
              </a:spcAft>
              <a:buFont typeface="+mj-lt"/>
              <a:buAutoNum type="arabicPeriod"/>
            </a:pPr>
            <a:r>
              <a:rPr lang="ru-RU" sz="2200"/>
              <a:t>Включение в работу региональных методических сообществ на основе сетевого взаимодействия.</a:t>
            </a:r>
          </a:p>
          <a:p>
            <a:pPr algn="just">
              <a:spcAft>
                <a:spcPts val="1800"/>
              </a:spcAft>
              <a:buFont typeface="+mj-lt"/>
              <a:buAutoNum type="arabicPeriod"/>
            </a:pPr>
            <a:r>
              <a:rPr lang="ru-RU" sz="2200"/>
              <a:t> Оказание адресной поддержки ММС, выявление и тиражирование лучших практик.</a:t>
            </a:r>
          </a:p>
          <a:p>
            <a:pPr algn="just">
              <a:spcAft>
                <a:spcPts val="1800"/>
              </a:spcAft>
              <a:buFont typeface="+mj-lt"/>
              <a:buAutoNum type="arabicPeriod"/>
            </a:pPr>
            <a:r>
              <a:rPr lang="ru-RU" sz="2200"/>
              <a:t>Проведение регулярного мониторинга и анализа результативности системы обеспечения профессионального развития педагогических работников и ее влияния на повышение качества образования.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965" y="3082333"/>
            <a:ext cx="1670661" cy="438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>
                <a:solidFill>
                  <a:schemeClr val="bg1"/>
                </a:solidFill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9874"/>
          <a:stretch>
            <a:fillRect/>
          </a:stretch>
        </p:blipFill>
        <p:spPr bwMode="auto">
          <a:xfrm>
            <a:off x="0" y="-1"/>
            <a:ext cx="12192000" cy="138022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14400" y="1616528"/>
            <a:ext cx="100747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/>
              <a:t>проведение регулярного мониторинга кадровых потребностей в образовательных организациях города;</a:t>
            </a:r>
          </a:p>
          <a:p>
            <a:pPr>
              <a:buFont typeface="Wingdings" pitchFamily="2" charset="2"/>
              <a:buChar char="Ø"/>
            </a:pPr>
            <a:endParaRPr lang="ru-RU" sz="2400"/>
          </a:p>
          <a:p>
            <a:pPr>
              <a:buFont typeface="Wingdings" pitchFamily="2" charset="2"/>
              <a:buChar char="Ø"/>
            </a:pPr>
            <a:r>
              <a:rPr lang="ru-RU" sz="2400"/>
              <a:t>осуществление методической поддержки молодых педагогов;</a:t>
            </a:r>
          </a:p>
          <a:p>
            <a:pPr>
              <a:buFont typeface="Wingdings" pitchFamily="2" charset="2"/>
              <a:buChar char="Ø"/>
            </a:pPr>
            <a:endParaRPr lang="ru-RU" sz="2400"/>
          </a:p>
          <a:p>
            <a:pPr>
              <a:buFont typeface="Wingdings" pitchFamily="2" charset="2"/>
              <a:buChar char="Ø"/>
            </a:pPr>
            <a:r>
              <a:rPr lang="ru-RU" sz="2400"/>
              <a:t>реализация системы наставничества; </a:t>
            </a:r>
          </a:p>
          <a:p>
            <a:pPr>
              <a:buFont typeface="Wingdings" pitchFamily="2" charset="2"/>
              <a:buChar char="Ø"/>
            </a:pPr>
            <a:endParaRPr lang="ru-RU" sz="2400"/>
          </a:p>
          <a:p>
            <a:pPr>
              <a:buFont typeface="Wingdings" pitchFamily="2" charset="2"/>
              <a:buChar char="Ø"/>
            </a:pPr>
            <a:r>
              <a:rPr lang="ru-RU" sz="2400"/>
              <a:t>создание муниципального методического актива как инструмента адресной методической поддержки педагогов в практике.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11654" y="634641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Arial" pitchFamily="34" charset="0"/>
                <a:cs typeface="Arial" pitchFamily="34" charset="0"/>
              </a:rPr>
              <a:t>УСТРАНЕНИЕ КАДРОВОГО ДЕФИЦИТА</a:t>
            </a:r>
          </a:p>
        </p:txBody>
      </p:sp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Picture 2" descr="C:\Users\user\Desktop\1618451465_33-funart_pro-p-oboi-fon-strogii-fon-33.jpg"/>
          <p:cNvPicPr>
            <a:picLocks noChangeAspect="1" noChangeArrowheads="1"/>
          </p:cNvPicPr>
          <p:nvPr/>
        </p:nvPicPr>
        <p:blipFill>
          <a:blip r:embed="rId2"/>
          <a:srcRect b="74591"/>
          <a:stretch>
            <a:fillRect/>
          </a:stretch>
        </p:blipFill>
        <p:spPr bwMode="auto">
          <a:xfrm>
            <a:off x="0" y="-1"/>
            <a:ext cx="12192000" cy="1742537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191986" y="2318656"/>
            <a:ext cx="10074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/>
              <a:t>организация обучения педагогов города по актуальным вопросам реализации приоритетных федеральных и региональных проектов; </a:t>
            </a:r>
          </a:p>
          <a:p>
            <a:pPr>
              <a:buFont typeface="Wingdings" pitchFamily="2" charset="2"/>
              <a:buChar char="Ø"/>
            </a:pPr>
            <a:endParaRPr lang="ru-RU" sz="2400"/>
          </a:p>
          <a:p>
            <a:pPr>
              <a:buFont typeface="Wingdings" pitchFamily="2" charset="2"/>
              <a:buChar char="Ø"/>
            </a:pPr>
            <a:r>
              <a:rPr lang="ru-RU" sz="2400"/>
              <a:t>организация посткурсового сопровождения профессионального развития педагогов по итогам прохождения программ повышения квалификации с целью внедрения результатов обучения в практику.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27983" y="585655"/>
            <a:ext cx="10837863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ЗАДАЧИ  ПО НАПРАВЛЕНИЮ </a:t>
            </a:r>
          </a:p>
          <a:p>
            <a:pPr marL="0" indent="0" algn="ctr">
              <a:buNone/>
            </a:pPr>
            <a:r>
              <a:rPr lang="ru-RU" sz="2400" b="1">
                <a:solidFill>
                  <a:srgbClr val="1B3181"/>
                </a:solidFill>
                <a:latin typeface="+mj-lt"/>
                <a:cs typeface="Arial" pitchFamily="34" charset="0"/>
              </a:rPr>
              <a:t>«ПОВЫШЕНИЕ КВАЛИФИКАЦИИ ПЕДАГОГИЧЕСКИХ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234060011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Arial"/>
      <a:cs typeface="Arial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Arial"/>
      <a:cs typeface="Arial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Arial"/>
      <a:cs typeface="Arial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Arial"/>
      <a:cs typeface="Arial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Arial"/>
      <a:cs typeface="Arial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572</Paragraphs>
  <Slides>106</Slides>
  <Notes>7</Notes>
  <TotalTime>5015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baseType="lpstr" size="116">
      <vt:lpstr>Arial</vt:lpstr>
      <vt:lpstr>Calibri</vt:lpstr>
      <vt:lpstr>Calibri Light</vt:lpstr>
      <vt:lpstr>Wingdings</vt:lpstr>
      <vt:lpstr>Verdana</vt:lpstr>
      <vt:lpstr>Arial Narrow</vt:lpstr>
      <vt:lpstr>Times New Roman</vt:lpstr>
      <vt:lpstr>Cambria</vt:lpstr>
      <vt:lpstr>Wingdings 2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РЕЗУЛЬТАТЫ ВОСПИТАНИЯ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ЗАДАЧИ ПО НАПРАВЛЕНИЮ «ВОСПИТАНИЕ»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ЗАДАЧИ ПО НАПРАВЛЕНИЮ «ТВОРЧЕСТВО»</vt:lpstr>
      <vt:lpstr>ПРОЕКТИРОВАНИЕ ОБРАЗОВАТЕЛЬНОГО ПРОСТРАНСТВА РЕБЕНКА, ОБЕСПЕЧИВАЮЩЕГО ИНДИВИДУАЛИЗАЦИЮ ОБУЧЕНИЯ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ЗАДАЧИ ПО НАПРАВЛЕНИЮ «ТВОРЧЕСТВО»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Платформа ЭРА-СКОП</vt:lpstr>
      <vt:lpstr>PowerPoint Presentation</vt:lpstr>
      <vt:lpstr>Сетевые методические объединения (СМО)</vt:lpstr>
      <vt:lpstr>Муниципальные показатели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Никита Кузьмин</dc:creator>
  <cp:lastModifiedBy>Арнцт Елена Викторовна</cp:lastModifiedBy>
  <cp:revision>574</cp:revision>
  <dcterms:created xsi:type="dcterms:W3CDTF">2022-08-11T13:13:41Z</dcterms:created>
  <dcterms:modified xsi:type="dcterms:W3CDTF">2022-08-31T09:19:52Z</dcterms:modified>
</cp:coreProperties>
</file>