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2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alphaModFix amt="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E6C4A-727A-4563-BCC9-CEA64C7DA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1285" y="1122363"/>
            <a:ext cx="6481823" cy="2387600"/>
          </a:xfrm>
        </p:spPr>
        <p:txBody>
          <a:bodyPr anchor="b"/>
          <a:lstStyle>
            <a:lvl1pPr algn="ctr">
              <a:defRPr sz="60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EC8C5C-04A0-48F9-A3F7-80EFFB8EB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92F4D7-7A2D-4B51-8D4D-EBE8C188F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3FCFE8-6A34-452F-AC4F-F65E9B21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763DEFE3-AC90-4A91-98DF-F60191B12BB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965700" cy="6858000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5A77C4-ACBF-493A-9796-D990264C9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1285" y="3602038"/>
            <a:ext cx="6481823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8327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1443E-5C2C-46C5-A840-F4C3C0EDF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57D9C0-0071-4E02-8160-5522886F2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E6CB3E3-E011-4ADA-AA25-FF287E3E7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67D4FF-B00A-44AA-8920-8EB8BC67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8C2BCF-EFA8-43CB-AAE3-A2D302012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30D874-27D6-40F3-BF8C-9593851E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1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042AEC-7C5F-4C27-A3F8-B9C6FBC07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7637483-9A5A-4C7F-B542-AFDDD354E3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D7E7E7-9AC3-425F-AFE5-2D984D1F7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ECFD37-1761-4E92-95E5-76122179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CDB354-AF56-4A3B-97D3-2CBCE32D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BCB6D7-119F-4E5C-93E2-1C0B39764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1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A9B34C-0F74-40A1-95F6-F838A06FD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48C5AA-80FD-4D7F-9FD6-BAA885F85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CE6E9F-37E1-4786-A021-A81D6564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D27DE2-1EAB-45B7-B9E0-47E90AED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12367E-E8EA-4357-8330-6B9A36FC5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18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B9BDA3E-0158-40F6-9873-9798C5EE9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E2602E-1E1D-49CA-BF7D-35C567E55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25FFA2-8519-40CD-A895-1F6CE5C0A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9B3035-82D3-45A5-BF86-DE349CC0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9CDEC8-601B-4C55-BF7F-E1B1EAC7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3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D726B7-0BEE-4121-86DF-96B9529D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795A32-F50A-41B7-8370-1308BCD58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E2B0A2-8088-4206-BDC9-775EA5F2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5EA032-0756-4C24-968A-DDF30F02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6D4E1C-F2C4-481E-945F-36D9770CF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15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E287ED3-2DE1-4440-9BAE-C8EE7413422A}"/>
              </a:ext>
            </a:extLst>
          </p:cNvPr>
          <p:cNvSpPr/>
          <p:nvPr userDrawn="1"/>
        </p:nvSpPr>
        <p:spPr>
          <a:xfrm>
            <a:off x="0" y="2974694"/>
            <a:ext cx="12192000" cy="38833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D726B7-0BEE-4121-86DF-96B9529D8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65125"/>
            <a:ext cx="52578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CA6A3313-0005-4834-8566-7A21A2EC58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5114" y="365124"/>
            <a:ext cx="4849511" cy="6174571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9E456F4-DBB4-415C-AD65-9A75F2AF27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0" y="3183037"/>
            <a:ext cx="5257800" cy="33558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8577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B447CB-72A5-4213-8DEA-D1F59BCA46AE}"/>
              </a:ext>
            </a:extLst>
          </p:cNvPr>
          <p:cNvSpPr/>
          <p:nvPr userDrawn="1"/>
        </p:nvSpPr>
        <p:spPr>
          <a:xfrm>
            <a:off x="7662441" y="0"/>
            <a:ext cx="4529560" cy="704898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CA6A3313-0005-4834-8566-7A21A2EC58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198" y="3429000"/>
            <a:ext cx="10515601" cy="2751882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563F5CE-457E-4C7E-871F-9A4FE29F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24241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E1D4CC8E-85DC-49A9-AEE0-B931325B0A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944688"/>
            <a:ext cx="10515600" cy="13255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4233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76AE17-89CC-436B-A559-479001BB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C02B9C-917A-4DAE-AC9D-808F57C5A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724242-E50A-405A-856A-C6F0F923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B6758A-8786-4B02-8EBC-711F254F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ED30EA-FF72-42A7-9EF2-3C9B61F3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12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84194B-2A31-4D8D-8ACA-FE76C45F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45BAE8-9E59-4470-A65B-9ADF67392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3DEE03-612E-406D-9587-1F7A55B1B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4AC6BB-5064-4021-ADD0-C7DC90FC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42DC05-DA4C-4D5F-898C-14246AE46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397521-B5E4-4383-BBCA-180ECE1FA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96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875011-A2D0-4284-ADB4-322053919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25D32F-86F1-4653-B724-7BEE9935F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C739AB-944F-4035-9084-904C2FBB2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CB889B8-3F03-4BB0-A849-3EC4B22CD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5AAF1E1-2134-412F-AD1C-67161DFBA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38D1C0D-9DFC-412C-9D6A-F1F139CC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DCD8C20-6C8E-4C2E-B883-7D5631A9C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1ADA6FF-10CC-482D-8CFF-08142B3AC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63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DBB886-A8B1-49F3-BAFC-8B87EDD0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6B2DB2F-56D6-4DD6-B51A-1E5D1EBAB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8E79796-68C4-49A1-B3AF-17E1FE6E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CF920D-6621-4092-B980-CB4DD443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2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5EF3B97-C29E-494A-9477-C8AD804ED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08FCFC6-B52D-4E6B-AFAB-8B2B3331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3D5148-E958-4CC7-9D5D-4531A7C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8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тип итог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92764" y="106016"/>
            <a:ext cx="1456198" cy="156838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84381E-2897-444E-AE51-4C41F44DE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98346B-E812-475F-A454-0C44E1F6B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FFA7FE-F892-41A2-8232-ACBF7E879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038E1C-9760-4B22-8F28-24AAC0879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02B5DE-B073-4901-889E-7B1B8B741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6"/>
            <a:extLst>
              <a:ext uri="{FF2B5EF4-FFF2-40B4-BE49-F238E27FC236}">
                <a16:creationId xmlns:a16="http://schemas.microsoft.com/office/drawing/2014/main" id="{F402B95D-1496-4CE2-9690-F5812D03F93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50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220BF94-BEB7-48AD-8FA3-D3556FF82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0095" y="3897836"/>
            <a:ext cx="7110715" cy="23876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подход в процессах профессионального становления и развития молодых педагогов»</a:t>
            </a:r>
            <a:endParaRPr lang="ru-RU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E0820499-B68A-4838-BD6A-FE2469A6B89B}"/>
              </a:ext>
            </a:extLst>
          </p:cNvPr>
          <p:cNvCxnSpPr/>
          <p:nvPr/>
        </p:nvCxnSpPr>
        <p:spPr>
          <a:xfrm>
            <a:off x="6005254" y="1463271"/>
            <a:ext cx="5015696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 descr="https://enchanteclub.ru/wp-content/uploads/2017/09/O6X2VI0.jpg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 cstate="print"/>
          <a:srcRect l="23783" r="23783"/>
          <a:stretch>
            <a:fillRect/>
          </a:stretch>
        </p:blipFill>
        <p:spPr bwMode="auto">
          <a:xfrm>
            <a:off x="417068" y="1836635"/>
            <a:ext cx="3441700" cy="44927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514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E6136DB6-49B3-45EF-A31A-96E61CE4A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84119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3439B7D-399C-435A-8D54-BBFBA18CC0A5}"/>
              </a:ext>
            </a:extLst>
          </p:cNvPr>
          <p:cNvSpPr/>
          <p:nvPr/>
        </p:nvSpPr>
        <p:spPr>
          <a:xfrm>
            <a:off x="9612922" y="5884986"/>
            <a:ext cx="2579077" cy="9730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6C903CB-F845-4D81-8BAF-4DE379143906}"/>
              </a:ext>
            </a:extLst>
          </p:cNvPr>
          <p:cNvSpPr/>
          <p:nvPr/>
        </p:nvSpPr>
        <p:spPr>
          <a:xfrm>
            <a:off x="10902461" y="0"/>
            <a:ext cx="1289539" cy="223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FDD6069-B4FC-45DA-8654-D986573958E1}"/>
              </a:ext>
            </a:extLst>
          </p:cNvPr>
          <p:cNvSpPr/>
          <p:nvPr/>
        </p:nvSpPr>
        <p:spPr>
          <a:xfrm rot="5400000">
            <a:off x="-413252" y="5393897"/>
            <a:ext cx="1947922" cy="82650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664641"/>
              </p:ext>
            </p:extLst>
          </p:nvPr>
        </p:nvGraphicFramePr>
        <p:xfrm>
          <a:off x="1491917" y="223332"/>
          <a:ext cx="10460106" cy="6653949"/>
        </p:xfrm>
        <a:graphic>
          <a:graphicData uri="http://schemas.openxmlformats.org/drawingml/2006/table">
            <a:tbl>
              <a:tblPr/>
              <a:tblGrid>
                <a:gridCol w="301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5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62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76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62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Формулировка проблемы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Перечень основных задач (не более 3-х)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Основной механизм решения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Ресурсы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С кем взаимодействуем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1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Молодой учитель, начинающий свою педагогическую деятельность в школе, нередко теряется. Знаний, полученных в вузе, достаточно, но школьная практика показывает, что молодым учителям не хватает педагогического опыта, поэтому происходит «отток» молодых кадров из ОУ</a:t>
                      </a:r>
                      <a:endParaRPr lang="ru-RU" sz="11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1.Обеспечить поддержку молодым специалистам, пришедшим в ОО</a:t>
                      </a:r>
                    </a:p>
                    <a:p>
                      <a:pPr lvl="0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2.Разработать, принять и реализовать положение о наставничестве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3.Организовать включение молодых педагогов в деятельность сообществ (АМП, МОГУ и </a:t>
                      </a: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тд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.)</a:t>
                      </a:r>
                      <a:endParaRPr lang="ru-RU" sz="11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Наставничество в ОУ, как ресурс повышения </a:t>
                      </a: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проф.компетентности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педагогов</a:t>
                      </a:r>
                      <a:endParaRPr lang="ru-RU" sz="11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Пед.кадры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образовательные</a:t>
                      </a:r>
                      <a:r>
                        <a:rPr lang="ru-RU" sz="18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платформы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1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Соц.партнеры</a:t>
                      </a:r>
                      <a:r>
                        <a:rPr lang="ru-RU" sz="18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800" b="1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ККиПК</a:t>
                      </a:r>
                      <a:r>
                        <a:rPr lang="ru-RU" sz="18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baseline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МПК и т.д., профсоюз </a:t>
                      </a:r>
                      <a:r>
                        <a:rPr lang="ru-RU" sz="18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образования)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28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34BAF63-ED07-42B9-8EC9-F2B2755621DB}"/>
              </a:ext>
            </a:extLst>
          </p:cNvPr>
          <p:cNvSpPr/>
          <p:nvPr/>
        </p:nvSpPr>
        <p:spPr>
          <a:xfrm>
            <a:off x="1808492" y="1401268"/>
            <a:ext cx="8880656" cy="4405088"/>
          </a:xfrm>
          <a:prstGeom prst="rect">
            <a:avLst/>
          </a:prstGeom>
          <a:solidFill>
            <a:schemeClr val="accent3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9">
            <a:extLst>
              <a:ext uri="{FF2B5EF4-FFF2-40B4-BE49-F238E27FC236}">
                <a16:creationId xmlns:a16="http://schemas.microsoft.com/office/drawing/2014/main" id="{847CC863-09DE-41BD-84E0-7B11B3C168E3}"/>
              </a:ext>
            </a:extLst>
          </p:cNvPr>
          <p:cNvSpPr txBox="1">
            <a:spLocks/>
          </p:cNvSpPr>
          <p:nvPr/>
        </p:nvSpPr>
        <p:spPr>
          <a:xfrm>
            <a:off x="3879751" y="1857430"/>
            <a:ext cx="4432499" cy="1150267"/>
          </a:xfrm>
          <a:prstGeom prst="rect">
            <a:avLst/>
          </a:prstGeom>
          <a:effectLst>
            <a:outerShdw blurRad="50800" dist="38100" dir="5400000" algn="t" rotWithShape="0">
              <a:schemeClr val="accent4">
                <a:lumMod val="50000"/>
                <a:alpha val="40000"/>
              </a:scheme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solidFill>
                  <a:schemeClr val="bg1"/>
                </a:solidFill>
              </a:rPr>
              <a:t>СПАСИБО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id="{79BA5493-EFAC-434A-B4A4-9B178F7F14C4}"/>
              </a:ext>
            </a:extLst>
          </p:cNvPr>
          <p:cNvSpPr txBox="1">
            <a:spLocks/>
          </p:cNvSpPr>
          <p:nvPr/>
        </p:nvSpPr>
        <p:spPr>
          <a:xfrm>
            <a:off x="2608499" y="2882976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62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142</Words>
  <Application>Microsoft Office PowerPoint</Application>
  <PresentationFormat>Широкоэкранный</PresentationFormat>
  <Paragraphs>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«Деятельностный подход в процессах профессионального становления и развития молодых педагогов»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1 1</cp:lastModifiedBy>
  <cp:revision>17</cp:revision>
  <dcterms:created xsi:type="dcterms:W3CDTF">2021-12-05T12:50:35Z</dcterms:created>
  <dcterms:modified xsi:type="dcterms:W3CDTF">2022-09-13T07:47:34Z</dcterms:modified>
</cp:coreProperties>
</file>