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410" r:id="rId2"/>
    <p:sldId id="411" r:id="rId3"/>
    <p:sldId id="412" r:id="rId4"/>
    <p:sldId id="453" r:id="rId5"/>
    <p:sldId id="422" r:id="rId6"/>
    <p:sldId id="414" r:id="rId7"/>
    <p:sldId id="330" r:id="rId8"/>
    <p:sldId id="371" r:id="rId9"/>
    <p:sldId id="395" r:id="rId10"/>
    <p:sldId id="375" r:id="rId11"/>
    <p:sldId id="415" r:id="rId12"/>
    <p:sldId id="456" r:id="rId13"/>
    <p:sldId id="457" r:id="rId14"/>
    <p:sldId id="455" r:id="rId15"/>
    <p:sldId id="424" r:id="rId16"/>
    <p:sldId id="454" r:id="rId17"/>
    <p:sldId id="384" r:id="rId18"/>
    <p:sldId id="35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4" autoAdjust="0"/>
    <p:restoredTop sz="94660"/>
  </p:normalViewPr>
  <p:slideViewPr>
    <p:cSldViewPr>
      <p:cViewPr>
        <p:scale>
          <a:sx n="69" d="100"/>
          <a:sy n="69" d="100"/>
        </p:scale>
        <p:origin x="-3006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3DC96E-54F4-4D70-BCB7-CEFFBE210A85}" type="datetimeFigureOut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F1462D-D709-46C7-8535-0955D2E4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14F1-F4DA-4DA3-BAA9-AE5B336F00A1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4826-D0A5-463C-84CF-E9995F58C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B08-029E-400F-B9C5-607650A71FD8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43DC-183F-44C2-8780-A6DB8DEF5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9390-760E-405B-B661-A4B3F55D3612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B742-A868-47CA-82F8-8E779EEFA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63C8-3DBA-461A-82FF-B1468674DF85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5F86-938A-40BA-A1D0-8AF052FAC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2210-B63E-4A4C-BF11-60B63198A6AB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D3FE-4A76-4C0C-B389-6D9ED1C1D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2A81-88B9-46DD-A455-F271149D8F37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0B66-8348-47A7-A41D-E281D5E29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B309-3D55-4274-A209-F3AD63B594CA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A653-68D2-4262-86BC-1F4F28CB2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A18F-D923-4B1B-8AEA-9566D98B7FB0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9E96-33A0-4477-948B-DE88CE189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FE87-E058-4444-8DE5-84B3ECAD31B3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7A85-2142-4803-8F9C-B5E41026C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417A-86D8-4D47-9096-97C97EFCD3FE}" type="datetime1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8B2E-BDE3-429A-A466-8CE45E4EC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6A90C93-FA47-4818-8025-3C4BA3954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FD95307-946F-46E5-9523-05DF034A1D77}" type="datetime1">
              <a:rPr lang="en-US"/>
              <a:pPr>
                <a:defRPr/>
              </a:pPr>
              <a:t>10/21/2018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2476500"/>
            <a:ext cx="8715375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«Эффективные практики формирования читательской грамотности младших школьников»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825" y="476250"/>
            <a:ext cx="6981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о работе муниципальной базовой методической площадки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0" y="6191250"/>
            <a:ext cx="782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Содержимое 15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16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40D93-27DB-41A4-9062-1C12A62A55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79613" y="1062038"/>
            <a:ext cx="5614987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этап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с текстом после чтения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был представлен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ШевяковойЕ.И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., учителем лицея</a:t>
            </a:r>
          </a:p>
        </p:txBody>
      </p:sp>
      <p:pic>
        <p:nvPicPr>
          <p:cNvPr id="22535" name="Picture 2" descr="&amp;Kcy;&amp;acy;&amp;kcy; &amp;ncy;&amp;acy;&amp;ucy;&amp;chcy;&amp;icy;&amp;tcy;&amp;softcy;&amp;scy;&amp;yacy; &amp;tcy;&amp;ocy;&amp;rcy;&amp;gcy;&amp;ocy;&amp;vcy;&amp;acy;&amp;tcy;&amp;softcy; &amp;acy;&amp;kcy;&amp;tscy;&amp;icy;&amp;yacy;&amp;mcy;&amp;icy;? &amp;Acy;&amp;kcy;&amp;tscy;&amp;icy;&amp;icy; &amp;dcy;&amp;lcy;&amp;yacy; &amp;ncy;&amp;acy;&amp;chcy;&amp;icy;&amp;ncy;&amp;acy;&amp;yucy;&amp;shchcy;&amp;i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2051051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1625" y="2303463"/>
            <a:ext cx="8137525" cy="4554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kern="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концептуальная беседа по тексту</a:t>
            </a:r>
            <a: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(обсуждение прочитанного, дискуссия; выявление идеи текста)</a:t>
            </a:r>
            <a:b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kern="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знакомство с писателем</a:t>
            </a: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(рассказ о писателе, работа с дополнительными источниками)</a:t>
            </a:r>
            <a:b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kern="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 с заглавием, иллюстрациями</a:t>
            </a: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(смысл заглавия, соотнесение иллюстраций с позицией автора)</a:t>
            </a:r>
            <a:b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kern="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творческие задания</a:t>
            </a:r>
            <a:br>
              <a:rPr lang="ru-RU" sz="2800" b="1" kern="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(опора на воображение, художественные формы)</a:t>
            </a:r>
            <a:b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2000" b="1" kern="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848600" cy="17272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> </a:t>
            </a:r>
            <a:br>
              <a:rPr lang="ru-RU" altLang="ru-RU" b="1" dirty="0" smtClean="0"/>
            </a:br>
            <a:r>
              <a:rPr lang="ru-RU" altLang="ru-RU" sz="3100" b="1" dirty="0" smtClean="0">
                <a:solidFill>
                  <a:srgbClr val="0070C0"/>
                </a:solidFill>
              </a:rPr>
              <a:t>Учителя МОБУ «СОШ № </a:t>
            </a:r>
            <a:r>
              <a:rPr lang="ru-RU" altLang="ru-RU" sz="3100" b="1" dirty="0">
                <a:solidFill>
                  <a:srgbClr val="0070C0"/>
                </a:solidFill>
              </a:rPr>
              <a:t>12» Данилюк </a:t>
            </a:r>
            <a:r>
              <a:rPr lang="ru-RU" altLang="ru-RU" sz="3100" b="1" dirty="0" smtClean="0">
                <a:solidFill>
                  <a:srgbClr val="0070C0"/>
                </a:solidFill>
              </a:rPr>
              <a:t>Т. В., </a:t>
            </a:r>
            <a:r>
              <a:rPr lang="ru-RU" altLang="ru-RU" sz="3100" b="1" dirty="0" err="1">
                <a:solidFill>
                  <a:srgbClr val="0070C0"/>
                </a:solidFill>
              </a:rPr>
              <a:t>Кабыш</a:t>
            </a:r>
            <a:r>
              <a:rPr lang="ru-RU" altLang="ru-RU" sz="3100" b="1" dirty="0">
                <a:solidFill>
                  <a:srgbClr val="0070C0"/>
                </a:solidFill>
              </a:rPr>
              <a:t> </a:t>
            </a:r>
            <a:r>
              <a:rPr lang="ru-RU" altLang="ru-RU" sz="3100" b="1" dirty="0" smtClean="0">
                <a:solidFill>
                  <a:srgbClr val="0070C0"/>
                </a:solidFill>
              </a:rPr>
              <a:t>Л. А., </a:t>
            </a:r>
            <a:r>
              <a:rPr lang="ru-RU" altLang="ru-RU" sz="3100" b="1" dirty="0" err="1">
                <a:solidFill>
                  <a:srgbClr val="0070C0"/>
                </a:solidFill>
              </a:rPr>
              <a:t>Скрипальщикова</a:t>
            </a:r>
            <a:r>
              <a:rPr lang="ru-RU" altLang="ru-RU" sz="3100" b="1" dirty="0">
                <a:solidFill>
                  <a:srgbClr val="0070C0"/>
                </a:solidFill>
              </a:rPr>
              <a:t> </a:t>
            </a:r>
            <a:r>
              <a:rPr lang="ru-RU" altLang="ru-RU" sz="3100" b="1" dirty="0" smtClean="0">
                <a:solidFill>
                  <a:srgbClr val="0070C0"/>
                </a:solidFill>
              </a:rPr>
              <a:t>В. В. познакомили участников площадки  с технологией критического мышления (РКМЧП)</a:t>
            </a:r>
            <a:endParaRPr lang="ru-RU" altLang="ru-RU" sz="3100" dirty="0" smtClean="0">
              <a:solidFill>
                <a:srgbClr val="0070C0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684213" y="2276475"/>
            <a:ext cx="8002587" cy="40481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</a:rPr>
              <a:t>Данная технология предполагает использование на уроке трех этапов.</a:t>
            </a:r>
          </a:p>
          <a:p>
            <a:pPr eaLnBrk="1" hangingPunct="1"/>
            <a:endParaRPr lang="ru-RU" altLang="ru-RU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ru-RU" altLang="ru-RU" b="1" u="sng" smtClean="0">
                <a:solidFill>
                  <a:srgbClr val="000000"/>
                </a:solidFill>
                <a:latin typeface="Times New Roman" pitchFamily="18" charset="0"/>
              </a:rPr>
              <a:t>1 этап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</a:rPr>
              <a:t> - «Вызов», на котором ребёнок ставит перед собой вопрос «Что я знаю?» по данной проблеме. </a:t>
            </a:r>
          </a:p>
          <a:p>
            <a:pPr eaLnBrk="1" hangingPunct="1"/>
            <a:r>
              <a:rPr lang="ru-RU" altLang="ru-RU" b="1" u="sng" smtClean="0">
                <a:solidFill>
                  <a:srgbClr val="000000"/>
                </a:solidFill>
                <a:latin typeface="Times New Roman" pitchFamily="18" charset="0"/>
              </a:rPr>
              <a:t>2 этап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</a:rPr>
              <a:t> - «Осмысление»: ответы на вопросы, которые сам поставил перед собой на первой стадии (что хочу знать). </a:t>
            </a:r>
          </a:p>
          <a:p>
            <a:pPr eaLnBrk="1" hangingPunct="1"/>
            <a:r>
              <a:rPr lang="ru-RU" altLang="ru-RU" b="1" u="sng" smtClean="0">
                <a:solidFill>
                  <a:srgbClr val="000000"/>
                </a:solidFill>
                <a:latin typeface="Times New Roman" pitchFamily="18" charset="0"/>
              </a:rPr>
              <a:t>3 этап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</a:rPr>
              <a:t> - «Рефлексия», предполагающая размышление и обобщение того, «что узнал» ребенок на уроке по данной проблеме.</a:t>
            </a: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088" y="549275"/>
            <a:ext cx="7921625" cy="37433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апреле при поддержке городской библиотеки им. Черкасова была проведена городская акция «Бросай все -начинай читать!»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72709" name="Picture 5" descr="IMG_022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60350"/>
            <a:ext cx="3733800" cy="2489200"/>
          </a:xfrm>
        </p:spPr>
      </p:pic>
      <p:pic>
        <p:nvPicPr>
          <p:cNvPr id="72712" name="Picture 8" descr="IMG_0290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2781300"/>
            <a:ext cx="5399087" cy="345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692150"/>
            <a:ext cx="7343775" cy="5184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  <a:t>В мае на педагогической мастерской учителя 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  <a:t>МОБУ «Лицей № 7»,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  <a:t>МОБУ «СОШ № 9», </a:t>
            </a:r>
            <a:b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  <a:t>МОБУ «СОШ № 6» представили опыт применения различных приемов формирования читательской грамотности</a:t>
            </a:r>
            <a:r>
              <a:rPr lang="ru-RU" sz="4200" b="1" smtClean="0">
                <a:solidFill>
                  <a:schemeClr val="tx1"/>
                </a:solidFill>
              </a:rPr>
              <a:t>. </a:t>
            </a:r>
            <a:br>
              <a:rPr lang="ru-RU" sz="4200" b="1" smtClean="0">
                <a:solidFill>
                  <a:schemeClr val="tx1"/>
                </a:solidFill>
              </a:rPr>
            </a:br>
            <a:endParaRPr lang="ru-RU" sz="4200" b="1" smtClean="0">
              <a:solidFill>
                <a:schemeClr val="tx1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DD4DC-F9E8-4380-8B5D-0494EE5C08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611188" y="0"/>
            <a:ext cx="7632700" cy="77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Карпенко Е. А.</a:t>
            </a:r>
            <a:r>
              <a:rPr lang="ru-RU" sz="2400" b="1">
                <a:latin typeface="Times New Roman" pitchFamily="18" charset="0"/>
              </a:rPr>
              <a:t>, учитель МОБУ «СОШ № 2» познакомила коллег  с приемом  «Концептуальных таблиц»</a:t>
            </a:r>
          </a:p>
          <a:p>
            <a:endParaRPr lang="ru-RU" sz="2400" b="1">
              <a:latin typeface="Times New Roman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Ящук Е. И.</a:t>
            </a:r>
            <a:r>
              <a:rPr lang="ru-RU" sz="2400" b="1">
                <a:latin typeface="Times New Roman" pitchFamily="18" charset="0"/>
              </a:rPr>
              <a:t>, учитель МОБУ «Лицей № 7» представила опыт работы по теме «Методика оптимального чтения»</a:t>
            </a:r>
          </a:p>
          <a:p>
            <a:endParaRPr lang="ru-RU" sz="2400" b="1">
              <a:latin typeface="Times New Roman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Яковлева Наталья Юрьевна</a:t>
            </a:r>
            <a:r>
              <a:rPr lang="ru-RU" sz="2400" b="1">
                <a:latin typeface="Times New Roman" pitchFamily="18" charset="0"/>
              </a:rPr>
              <a:t>, учитель  МОБУ «СОШ № 9» провела  мастер - класс по теме"Формирование читательской грамотности у учащихся начальных классов через использование субтекстов разработанных на основе СДО"</a:t>
            </a:r>
          </a:p>
          <a:p>
            <a:endParaRPr lang="ru-RU" sz="2400" b="1">
              <a:latin typeface="Times New Roman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Лейман Марина Александровна</a:t>
            </a:r>
            <a:r>
              <a:rPr lang="ru-RU" sz="2400" b="1">
                <a:latin typeface="Times New Roman" pitchFamily="18" charset="0"/>
              </a:rPr>
              <a:t>, учитель МОБУ "Русская школа" познакомила с упражнениями для развития навыка беглого чтения</a:t>
            </a:r>
          </a:p>
          <a:p>
            <a:endParaRPr lang="ru-RU" sz="2400" b="1">
              <a:latin typeface="Times New Roman" pitchFamily="18" charset="0"/>
            </a:endParaRPr>
          </a:p>
          <a:p>
            <a:endParaRPr lang="ru-RU" sz="3600" b="1">
              <a:latin typeface="Calibri" pitchFamily="34" charset="0"/>
            </a:endParaRPr>
          </a:p>
          <a:p>
            <a:r>
              <a:rPr lang="ru-RU" sz="36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6716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3600" b="1" smtClean="0">
                <a:solidFill>
                  <a:srgbClr val="689C9A"/>
                </a:solidFill>
                <a:latin typeface="Times New Roman" pitchFamily="18" charset="0"/>
                <a:cs typeface="Times New Roman" pitchFamily="18" charset="0"/>
              </a:rPr>
              <a:t>Результатом работы площадки можно считать</a:t>
            </a:r>
            <a:endParaRPr lang="ru-RU" altLang="ru-RU" sz="36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419100" indent="-419100" algn="just" eaLnBrk="1" hangingPunct="1">
              <a:buFont typeface="Arial" charset="0"/>
              <a:buNone/>
            </a:pPr>
            <a:endParaRPr lang="ru-RU" altLang="ru-RU" smtClean="0"/>
          </a:p>
          <a:p>
            <a:pPr marL="419100" indent="-419100" eaLnBrk="1" hangingPunct="1"/>
            <a:r>
              <a:rPr lang="ru-RU" altLang="ru-RU" smtClean="0"/>
              <a:t> </a:t>
            </a:r>
            <a:r>
              <a:rPr lang="ru-RU" altLang="ru-RU" sz="2400" smtClean="0">
                <a:solidFill>
                  <a:schemeClr val="hlink"/>
                </a:solidFill>
                <a:latin typeface="Times New Roman" pitchFamily="18" charset="0"/>
              </a:rPr>
              <a:t>9 учителей начальных классов представили приемы работы по формированию читательской грамотности.</a:t>
            </a:r>
          </a:p>
          <a:p>
            <a:pPr marL="419100" indent="-419100" eaLnBrk="1" hangingPunct="1"/>
            <a:r>
              <a:rPr lang="ru-RU" altLang="ru-RU" sz="2400" smtClean="0">
                <a:solidFill>
                  <a:schemeClr val="hlink"/>
                </a:solidFill>
                <a:latin typeface="Times New Roman" pitchFamily="18" charset="0"/>
              </a:rPr>
              <a:t>48 учителей начальных классов посещали площадку в течении года.</a:t>
            </a:r>
          </a:p>
          <a:p>
            <a:pPr marL="419100" indent="-419100" eaLnBrk="1" hangingPunct="1"/>
            <a:r>
              <a:rPr lang="ru-RU" altLang="ru-RU" sz="2400" smtClean="0">
                <a:solidFill>
                  <a:schemeClr val="hlink"/>
                </a:solidFill>
                <a:latin typeface="Times New Roman" pitchFamily="18" charset="0"/>
              </a:rPr>
              <a:t> Проведена общегородская акция  «Бросай все – начинай читать!»</a:t>
            </a:r>
          </a:p>
          <a:p>
            <a:pPr marL="419100" indent="-419100" eaLnBrk="1" hangingPunct="1"/>
            <a:r>
              <a:rPr lang="ru-RU" altLang="ru-RU" sz="2400" smtClean="0">
                <a:solidFill>
                  <a:schemeClr val="hlink"/>
                </a:solidFill>
                <a:latin typeface="Times New Roman" pitchFamily="18" charset="0"/>
              </a:rPr>
              <a:t>Создан банк приемов формирования читательской грамотности.</a:t>
            </a:r>
          </a:p>
          <a:p>
            <a:pPr marL="419100" indent="-419100" algn="just" eaLnBrk="1" hangingPunct="1"/>
            <a:r>
              <a:rPr lang="ru-RU" altLang="ru-RU" sz="2400" smtClean="0">
                <a:solidFill>
                  <a:schemeClr val="hlink"/>
                </a:solidFill>
                <a:latin typeface="Times New Roman" pitchFamily="18" charset="0"/>
              </a:rPr>
              <a:t>Совместно были спроектированы и проведены учебные занятия. </a:t>
            </a:r>
          </a:p>
          <a:p>
            <a:pPr marL="419100" indent="-419100" eaLnBrk="1" hangingPunct="1">
              <a:buFont typeface="Arial" charset="0"/>
              <a:buNone/>
            </a:pPr>
            <a:endParaRPr lang="ru-RU" altLang="ru-RU" sz="240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419100" indent="-419100" eaLnBrk="1" hangingPunct="1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9613" y="217488"/>
            <a:ext cx="7924800" cy="5943600"/>
            <a:chOff x="929" y="443"/>
            <a:chExt cx="3867" cy="3111"/>
          </a:xfrm>
        </p:grpSpPr>
        <p:sp>
          <p:nvSpPr>
            <p:cNvPr id="732163" name="Freeform 3"/>
            <p:cNvSpPr>
              <a:spLocks/>
            </p:cNvSpPr>
            <p:nvPr/>
          </p:nvSpPr>
          <p:spPr bwMode="auto">
            <a:xfrm>
              <a:off x="1054" y="1824"/>
              <a:ext cx="1731" cy="837"/>
            </a:xfrm>
            <a:custGeom>
              <a:avLst/>
              <a:gdLst/>
              <a:ahLst/>
              <a:cxnLst>
                <a:cxn ang="0">
                  <a:pos x="2116" y="0"/>
                </a:cxn>
                <a:cxn ang="0">
                  <a:pos x="0" y="847"/>
                </a:cxn>
                <a:cxn ang="0">
                  <a:pos x="25" y="970"/>
                </a:cxn>
                <a:cxn ang="0">
                  <a:pos x="2116" y="0"/>
                </a:cxn>
              </a:cxnLst>
              <a:rect l="0" t="0" r="r" b="b"/>
              <a:pathLst>
                <a:path w="2116" h="970">
                  <a:moveTo>
                    <a:pt x="2116" y="0"/>
                  </a:moveTo>
                  <a:lnTo>
                    <a:pt x="0" y="847"/>
                  </a:lnTo>
                  <a:lnTo>
                    <a:pt x="25" y="970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64" name="Freeform 4"/>
            <p:cNvSpPr>
              <a:spLocks/>
            </p:cNvSpPr>
            <p:nvPr/>
          </p:nvSpPr>
          <p:spPr bwMode="auto">
            <a:xfrm>
              <a:off x="1272" y="1824"/>
              <a:ext cx="1560" cy="1240"/>
            </a:xfrm>
            <a:custGeom>
              <a:avLst/>
              <a:gdLst/>
              <a:ahLst/>
              <a:cxnLst>
                <a:cxn ang="0">
                  <a:pos x="1936" y="0"/>
                </a:cxn>
                <a:cxn ang="0">
                  <a:pos x="0" y="1414"/>
                </a:cxn>
                <a:cxn ang="0">
                  <a:pos x="161" y="1499"/>
                </a:cxn>
                <a:cxn ang="0">
                  <a:pos x="1936" y="0"/>
                </a:cxn>
              </a:cxnLst>
              <a:rect l="0" t="0" r="r" b="b"/>
              <a:pathLst>
                <a:path w="1936" h="1499">
                  <a:moveTo>
                    <a:pt x="1936" y="0"/>
                  </a:moveTo>
                  <a:lnTo>
                    <a:pt x="0" y="1414"/>
                  </a:lnTo>
                  <a:lnTo>
                    <a:pt x="161" y="1499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65" name="Freeform 5"/>
            <p:cNvSpPr>
              <a:spLocks/>
            </p:cNvSpPr>
            <p:nvPr/>
          </p:nvSpPr>
          <p:spPr bwMode="auto">
            <a:xfrm>
              <a:off x="2976" y="647"/>
              <a:ext cx="1054" cy="1128"/>
            </a:xfrm>
            <a:custGeom>
              <a:avLst/>
              <a:gdLst/>
              <a:ahLst/>
              <a:cxnLst>
                <a:cxn ang="0">
                  <a:pos x="0" y="1237"/>
                </a:cxn>
                <a:cxn ang="0">
                  <a:pos x="1137" y="0"/>
                </a:cxn>
                <a:cxn ang="0">
                  <a:pos x="1232" y="134"/>
                </a:cxn>
                <a:cxn ang="0">
                  <a:pos x="0" y="1237"/>
                </a:cxn>
              </a:cxnLst>
              <a:rect l="0" t="0" r="r" b="b"/>
              <a:pathLst>
                <a:path w="1232" h="1237">
                  <a:moveTo>
                    <a:pt x="0" y="1237"/>
                  </a:moveTo>
                  <a:lnTo>
                    <a:pt x="1137" y="0"/>
                  </a:lnTo>
                  <a:lnTo>
                    <a:pt x="1232" y="134"/>
                  </a:lnTo>
                  <a:lnTo>
                    <a:pt x="0" y="1237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66" name="Freeform 6"/>
            <p:cNvSpPr>
              <a:spLocks/>
            </p:cNvSpPr>
            <p:nvPr/>
          </p:nvSpPr>
          <p:spPr bwMode="auto">
            <a:xfrm>
              <a:off x="1240" y="1588"/>
              <a:ext cx="1641" cy="188"/>
            </a:xfrm>
            <a:custGeom>
              <a:avLst/>
              <a:gdLst/>
              <a:ahLst/>
              <a:cxnLst>
                <a:cxn ang="0">
                  <a:pos x="1858" y="227"/>
                </a:cxn>
                <a:cxn ang="0">
                  <a:pos x="155" y="0"/>
                </a:cxn>
                <a:cxn ang="0">
                  <a:pos x="0" y="248"/>
                </a:cxn>
                <a:cxn ang="0">
                  <a:pos x="1858" y="227"/>
                </a:cxn>
              </a:cxnLst>
              <a:rect l="0" t="0" r="r" b="b"/>
              <a:pathLst>
                <a:path w="1858" h="248">
                  <a:moveTo>
                    <a:pt x="1858" y="227"/>
                  </a:moveTo>
                  <a:lnTo>
                    <a:pt x="155" y="0"/>
                  </a:lnTo>
                  <a:lnTo>
                    <a:pt x="0" y="248"/>
                  </a:lnTo>
                  <a:lnTo>
                    <a:pt x="1858" y="227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67" name="Freeform 7"/>
            <p:cNvSpPr>
              <a:spLocks/>
            </p:cNvSpPr>
            <p:nvPr/>
          </p:nvSpPr>
          <p:spPr bwMode="auto">
            <a:xfrm>
              <a:off x="2928" y="1872"/>
              <a:ext cx="1868" cy="7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8" y="667"/>
                </a:cxn>
                <a:cxn ang="0">
                  <a:pos x="1943" y="851"/>
                </a:cxn>
                <a:cxn ang="0">
                  <a:pos x="0" y="0"/>
                </a:cxn>
              </a:cxnLst>
              <a:rect l="0" t="0" r="r" b="b"/>
              <a:pathLst>
                <a:path w="2088" h="851">
                  <a:moveTo>
                    <a:pt x="0" y="0"/>
                  </a:moveTo>
                  <a:lnTo>
                    <a:pt x="2088" y="667"/>
                  </a:lnTo>
                  <a:lnTo>
                    <a:pt x="1943" y="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68" name="Freeform 8"/>
            <p:cNvSpPr>
              <a:spLocks/>
            </p:cNvSpPr>
            <p:nvPr/>
          </p:nvSpPr>
          <p:spPr bwMode="auto">
            <a:xfrm>
              <a:off x="1700" y="1872"/>
              <a:ext cx="1133" cy="1472"/>
            </a:xfrm>
            <a:custGeom>
              <a:avLst/>
              <a:gdLst/>
              <a:ahLst/>
              <a:cxnLst>
                <a:cxn ang="0">
                  <a:pos x="1346" y="0"/>
                </a:cxn>
                <a:cxn ang="0">
                  <a:pos x="0" y="1561"/>
                </a:cxn>
                <a:cxn ang="0">
                  <a:pos x="350" y="1647"/>
                </a:cxn>
                <a:cxn ang="0">
                  <a:pos x="1346" y="0"/>
                </a:cxn>
              </a:cxnLst>
              <a:rect l="0" t="0" r="r" b="b"/>
              <a:pathLst>
                <a:path w="1346" h="1647">
                  <a:moveTo>
                    <a:pt x="1346" y="0"/>
                  </a:moveTo>
                  <a:lnTo>
                    <a:pt x="0" y="1561"/>
                  </a:lnTo>
                  <a:lnTo>
                    <a:pt x="350" y="164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69" name="Freeform 9"/>
            <p:cNvSpPr>
              <a:spLocks/>
            </p:cNvSpPr>
            <p:nvPr/>
          </p:nvSpPr>
          <p:spPr bwMode="auto">
            <a:xfrm>
              <a:off x="3024" y="1639"/>
              <a:ext cx="1710" cy="18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0" name="Freeform 10"/>
            <p:cNvSpPr>
              <a:spLocks/>
            </p:cNvSpPr>
            <p:nvPr/>
          </p:nvSpPr>
          <p:spPr bwMode="auto">
            <a:xfrm>
              <a:off x="3063" y="1884"/>
              <a:ext cx="1174" cy="1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3" y="1625"/>
                </a:cxn>
                <a:cxn ang="0">
                  <a:pos x="1569" y="1690"/>
                </a:cxn>
                <a:cxn ang="0">
                  <a:pos x="0" y="0"/>
                </a:cxn>
              </a:cxnLst>
              <a:rect l="0" t="0" r="r" b="b"/>
              <a:pathLst>
                <a:path w="1653" h="1690">
                  <a:moveTo>
                    <a:pt x="0" y="0"/>
                  </a:moveTo>
                  <a:lnTo>
                    <a:pt x="1653" y="1625"/>
                  </a:lnTo>
                  <a:lnTo>
                    <a:pt x="1569" y="1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1" name="Freeform 11"/>
            <p:cNvSpPr>
              <a:spLocks/>
            </p:cNvSpPr>
            <p:nvPr/>
          </p:nvSpPr>
          <p:spPr bwMode="auto">
            <a:xfrm>
              <a:off x="2976" y="1872"/>
              <a:ext cx="912" cy="1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6" y="2106"/>
                </a:cxn>
                <a:cxn ang="0">
                  <a:pos x="1105" y="2148"/>
                </a:cxn>
                <a:cxn ang="0">
                  <a:pos x="0" y="0"/>
                </a:cxn>
              </a:cxnLst>
              <a:rect l="0" t="0" r="r" b="b"/>
              <a:pathLst>
                <a:path w="1206" h="2148">
                  <a:moveTo>
                    <a:pt x="0" y="0"/>
                  </a:moveTo>
                  <a:lnTo>
                    <a:pt x="1206" y="2106"/>
                  </a:lnTo>
                  <a:lnTo>
                    <a:pt x="1105" y="2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2" name="Freeform 12"/>
            <p:cNvSpPr>
              <a:spLocks/>
            </p:cNvSpPr>
            <p:nvPr/>
          </p:nvSpPr>
          <p:spPr bwMode="auto">
            <a:xfrm>
              <a:off x="2160" y="624"/>
              <a:ext cx="720" cy="1152"/>
            </a:xfrm>
            <a:custGeom>
              <a:avLst/>
              <a:gdLst/>
              <a:ahLst/>
              <a:cxnLst>
                <a:cxn ang="0">
                  <a:pos x="760" y="1344"/>
                </a:cxn>
                <a:cxn ang="0">
                  <a:pos x="80" y="0"/>
                </a:cxn>
                <a:cxn ang="0">
                  <a:pos x="0" y="72"/>
                </a:cxn>
                <a:cxn ang="0">
                  <a:pos x="760" y="1344"/>
                </a:cxn>
              </a:cxnLst>
              <a:rect l="0" t="0" r="r" b="b"/>
              <a:pathLst>
                <a:path w="760" h="1344">
                  <a:moveTo>
                    <a:pt x="760" y="1344"/>
                  </a:moveTo>
                  <a:lnTo>
                    <a:pt x="80" y="0"/>
                  </a:lnTo>
                  <a:lnTo>
                    <a:pt x="0" y="72"/>
                  </a:lnTo>
                  <a:lnTo>
                    <a:pt x="760" y="1344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3" name="Freeform 13"/>
            <p:cNvSpPr>
              <a:spLocks/>
            </p:cNvSpPr>
            <p:nvPr/>
          </p:nvSpPr>
          <p:spPr bwMode="auto">
            <a:xfrm rot="6261668">
              <a:off x="1996" y="2667"/>
              <a:ext cx="1629" cy="14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4" name="Freeform 14"/>
            <p:cNvSpPr>
              <a:spLocks/>
            </p:cNvSpPr>
            <p:nvPr/>
          </p:nvSpPr>
          <p:spPr bwMode="auto">
            <a:xfrm rot="-4282282">
              <a:off x="2403" y="996"/>
              <a:ext cx="1344" cy="237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5" name="Freeform 15"/>
            <p:cNvSpPr>
              <a:spLocks/>
            </p:cNvSpPr>
            <p:nvPr/>
          </p:nvSpPr>
          <p:spPr bwMode="auto">
            <a:xfrm rot="742508">
              <a:off x="929" y="1577"/>
              <a:ext cx="1872" cy="897"/>
            </a:xfrm>
            <a:custGeom>
              <a:avLst/>
              <a:gdLst/>
              <a:ahLst/>
              <a:cxnLst>
                <a:cxn ang="0">
                  <a:pos x="2116" y="0"/>
                </a:cxn>
                <a:cxn ang="0">
                  <a:pos x="0" y="847"/>
                </a:cxn>
                <a:cxn ang="0">
                  <a:pos x="25" y="970"/>
                </a:cxn>
                <a:cxn ang="0">
                  <a:pos x="2116" y="0"/>
                </a:cxn>
              </a:cxnLst>
              <a:rect l="0" t="0" r="r" b="b"/>
              <a:pathLst>
                <a:path w="2116" h="970">
                  <a:moveTo>
                    <a:pt x="2116" y="0"/>
                  </a:moveTo>
                  <a:lnTo>
                    <a:pt x="0" y="847"/>
                  </a:lnTo>
                  <a:lnTo>
                    <a:pt x="25" y="970"/>
                  </a:lnTo>
                  <a:lnTo>
                    <a:pt x="211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6" name="Freeform 16"/>
            <p:cNvSpPr>
              <a:spLocks/>
            </p:cNvSpPr>
            <p:nvPr/>
          </p:nvSpPr>
          <p:spPr bwMode="auto">
            <a:xfrm rot="-1184332">
              <a:off x="3086" y="1318"/>
              <a:ext cx="1494" cy="182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77" name="Freeform 17"/>
            <p:cNvSpPr>
              <a:spLocks/>
            </p:cNvSpPr>
            <p:nvPr/>
          </p:nvSpPr>
          <p:spPr bwMode="auto">
            <a:xfrm rot="-8385508">
              <a:off x="1568" y="1290"/>
              <a:ext cx="1344" cy="189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1577" y="0"/>
                </a:cxn>
                <a:cxn ang="0">
                  <a:pos x="1591" y="221"/>
                </a:cxn>
                <a:cxn ang="0">
                  <a:pos x="0" y="180"/>
                </a:cxn>
              </a:cxnLst>
              <a:rect l="0" t="0" r="r" b="b"/>
              <a:pathLst>
                <a:path w="1591" h="221">
                  <a:moveTo>
                    <a:pt x="0" y="180"/>
                  </a:moveTo>
                  <a:lnTo>
                    <a:pt x="1577" y="0"/>
                  </a:lnTo>
                  <a:lnTo>
                    <a:pt x="1591" y="22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9395" name="Group 18"/>
          <p:cNvGrpSpPr>
            <a:grpSpLocks/>
          </p:cNvGrpSpPr>
          <p:nvPr/>
        </p:nvGrpSpPr>
        <p:grpSpPr bwMode="auto">
          <a:xfrm>
            <a:off x="-163513" y="231775"/>
            <a:ext cx="8267701" cy="6399213"/>
            <a:chOff x="881" y="297"/>
            <a:chExt cx="3125" cy="3543"/>
          </a:xfrm>
        </p:grpSpPr>
        <p:sp>
          <p:nvSpPr>
            <p:cNvPr id="732179" name="Freeform 19"/>
            <p:cNvSpPr>
              <a:spLocks/>
            </p:cNvSpPr>
            <p:nvPr/>
          </p:nvSpPr>
          <p:spPr bwMode="auto">
            <a:xfrm>
              <a:off x="2724" y="505"/>
              <a:ext cx="1120" cy="737"/>
            </a:xfrm>
            <a:custGeom>
              <a:avLst/>
              <a:gdLst/>
              <a:ahLst/>
              <a:cxnLst>
                <a:cxn ang="0">
                  <a:pos x="1007" y="1014"/>
                </a:cxn>
                <a:cxn ang="0">
                  <a:pos x="894" y="985"/>
                </a:cxn>
                <a:cxn ang="0">
                  <a:pos x="799" y="943"/>
                </a:cxn>
                <a:cxn ang="0">
                  <a:pos x="712" y="877"/>
                </a:cxn>
                <a:cxn ang="0">
                  <a:pos x="642" y="838"/>
                </a:cxn>
                <a:cxn ang="0">
                  <a:pos x="592" y="850"/>
                </a:cxn>
                <a:cxn ang="0">
                  <a:pos x="543" y="871"/>
                </a:cxn>
                <a:cxn ang="0">
                  <a:pos x="497" y="890"/>
                </a:cxn>
                <a:cxn ang="0">
                  <a:pos x="384" y="908"/>
                </a:cxn>
                <a:cxn ang="0">
                  <a:pos x="221" y="879"/>
                </a:cxn>
                <a:cxn ang="0">
                  <a:pos x="101" y="793"/>
                </a:cxn>
                <a:cxn ang="0">
                  <a:pos x="56" y="654"/>
                </a:cxn>
                <a:cxn ang="0">
                  <a:pos x="78" y="551"/>
                </a:cxn>
                <a:cxn ang="0">
                  <a:pos x="91" y="522"/>
                </a:cxn>
                <a:cxn ang="0">
                  <a:pos x="103" y="493"/>
                </a:cxn>
                <a:cxn ang="0">
                  <a:pos x="113" y="462"/>
                </a:cxn>
                <a:cxn ang="0">
                  <a:pos x="29" y="371"/>
                </a:cxn>
                <a:cxn ang="0">
                  <a:pos x="14" y="198"/>
                </a:cxn>
                <a:cxn ang="0">
                  <a:pos x="138" y="63"/>
                </a:cxn>
                <a:cxn ang="0">
                  <a:pos x="328" y="39"/>
                </a:cxn>
                <a:cxn ang="0">
                  <a:pos x="433" y="94"/>
                </a:cxn>
                <a:cxn ang="0">
                  <a:pos x="493" y="41"/>
                </a:cxn>
                <a:cxn ang="0">
                  <a:pos x="615" y="0"/>
                </a:cxn>
                <a:cxn ang="0">
                  <a:pos x="735" y="30"/>
                </a:cxn>
                <a:cxn ang="0">
                  <a:pos x="836" y="119"/>
                </a:cxn>
                <a:cxn ang="0">
                  <a:pos x="954" y="189"/>
                </a:cxn>
                <a:cxn ang="0">
                  <a:pos x="1111" y="185"/>
                </a:cxn>
                <a:cxn ang="0">
                  <a:pos x="1265" y="194"/>
                </a:cxn>
                <a:cxn ang="0">
                  <a:pos x="1414" y="249"/>
                </a:cxn>
                <a:cxn ang="0">
                  <a:pos x="1536" y="377"/>
                </a:cxn>
                <a:cxn ang="0">
                  <a:pos x="1577" y="514"/>
                </a:cxn>
                <a:cxn ang="0">
                  <a:pos x="1550" y="640"/>
                </a:cxn>
                <a:cxn ang="0">
                  <a:pos x="1455" y="749"/>
                </a:cxn>
                <a:cxn ang="0">
                  <a:pos x="1375" y="850"/>
                </a:cxn>
                <a:cxn ang="0">
                  <a:pos x="1321" y="939"/>
                </a:cxn>
                <a:cxn ang="0">
                  <a:pos x="1232" y="995"/>
                </a:cxn>
                <a:cxn ang="0">
                  <a:pos x="1125" y="1024"/>
                </a:cxn>
              </a:cxnLst>
              <a:rect l="0" t="0" r="r" b="b"/>
              <a:pathLst>
                <a:path w="1577" h="1028">
                  <a:moveTo>
                    <a:pt x="1073" y="1028"/>
                  </a:moveTo>
                  <a:lnTo>
                    <a:pt x="1007" y="1014"/>
                  </a:lnTo>
                  <a:lnTo>
                    <a:pt x="949" y="1003"/>
                  </a:lnTo>
                  <a:lnTo>
                    <a:pt x="894" y="985"/>
                  </a:lnTo>
                  <a:lnTo>
                    <a:pt x="848" y="968"/>
                  </a:lnTo>
                  <a:lnTo>
                    <a:pt x="799" y="943"/>
                  </a:lnTo>
                  <a:lnTo>
                    <a:pt x="757" y="914"/>
                  </a:lnTo>
                  <a:lnTo>
                    <a:pt x="712" y="877"/>
                  </a:lnTo>
                  <a:lnTo>
                    <a:pt x="669" y="836"/>
                  </a:lnTo>
                  <a:lnTo>
                    <a:pt x="642" y="838"/>
                  </a:lnTo>
                  <a:lnTo>
                    <a:pt x="617" y="844"/>
                  </a:lnTo>
                  <a:lnTo>
                    <a:pt x="592" y="850"/>
                  </a:lnTo>
                  <a:lnTo>
                    <a:pt x="568" y="861"/>
                  </a:lnTo>
                  <a:lnTo>
                    <a:pt x="543" y="871"/>
                  </a:lnTo>
                  <a:lnTo>
                    <a:pt x="520" y="881"/>
                  </a:lnTo>
                  <a:lnTo>
                    <a:pt x="497" y="890"/>
                  </a:lnTo>
                  <a:lnTo>
                    <a:pt x="475" y="902"/>
                  </a:lnTo>
                  <a:lnTo>
                    <a:pt x="384" y="908"/>
                  </a:lnTo>
                  <a:lnTo>
                    <a:pt x="299" y="902"/>
                  </a:lnTo>
                  <a:lnTo>
                    <a:pt x="221" y="879"/>
                  </a:lnTo>
                  <a:lnTo>
                    <a:pt x="155" y="846"/>
                  </a:lnTo>
                  <a:lnTo>
                    <a:pt x="101" y="793"/>
                  </a:lnTo>
                  <a:lnTo>
                    <a:pt x="68" y="731"/>
                  </a:lnTo>
                  <a:lnTo>
                    <a:pt x="56" y="654"/>
                  </a:lnTo>
                  <a:lnTo>
                    <a:pt x="72" y="567"/>
                  </a:lnTo>
                  <a:lnTo>
                    <a:pt x="78" y="551"/>
                  </a:lnTo>
                  <a:lnTo>
                    <a:pt x="85" y="538"/>
                  </a:lnTo>
                  <a:lnTo>
                    <a:pt x="91" y="522"/>
                  </a:lnTo>
                  <a:lnTo>
                    <a:pt x="99" y="508"/>
                  </a:lnTo>
                  <a:lnTo>
                    <a:pt x="103" y="493"/>
                  </a:lnTo>
                  <a:lnTo>
                    <a:pt x="109" y="477"/>
                  </a:lnTo>
                  <a:lnTo>
                    <a:pt x="113" y="462"/>
                  </a:lnTo>
                  <a:lnTo>
                    <a:pt x="115" y="448"/>
                  </a:lnTo>
                  <a:lnTo>
                    <a:pt x="29" y="371"/>
                  </a:lnTo>
                  <a:lnTo>
                    <a:pt x="0" y="285"/>
                  </a:lnTo>
                  <a:lnTo>
                    <a:pt x="14" y="198"/>
                  </a:lnTo>
                  <a:lnTo>
                    <a:pt x="64" y="123"/>
                  </a:lnTo>
                  <a:lnTo>
                    <a:pt x="138" y="63"/>
                  </a:lnTo>
                  <a:lnTo>
                    <a:pt x="229" y="33"/>
                  </a:lnTo>
                  <a:lnTo>
                    <a:pt x="328" y="39"/>
                  </a:lnTo>
                  <a:lnTo>
                    <a:pt x="425" y="94"/>
                  </a:lnTo>
                  <a:lnTo>
                    <a:pt x="433" y="94"/>
                  </a:lnTo>
                  <a:lnTo>
                    <a:pt x="442" y="94"/>
                  </a:lnTo>
                  <a:lnTo>
                    <a:pt x="493" y="41"/>
                  </a:lnTo>
                  <a:lnTo>
                    <a:pt x="553" y="12"/>
                  </a:lnTo>
                  <a:lnTo>
                    <a:pt x="615" y="0"/>
                  </a:lnTo>
                  <a:lnTo>
                    <a:pt x="677" y="8"/>
                  </a:lnTo>
                  <a:lnTo>
                    <a:pt x="735" y="30"/>
                  </a:lnTo>
                  <a:lnTo>
                    <a:pt x="789" y="66"/>
                  </a:lnTo>
                  <a:lnTo>
                    <a:pt x="836" y="119"/>
                  </a:lnTo>
                  <a:lnTo>
                    <a:pt x="875" y="185"/>
                  </a:lnTo>
                  <a:lnTo>
                    <a:pt x="954" y="189"/>
                  </a:lnTo>
                  <a:lnTo>
                    <a:pt x="1034" y="189"/>
                  </a:lnTo>
                  <a:lnTo>
                    <a:pt x="1111" y="185"/>
                  </a:lnTo>
                  <a:lnTo>
                    <a:pt x="1189" y="187"/>
                  </a:lnTo>
                  <a:lnTo>
                    <a:pt x="1265" y="194"/>
                  </a:lnTo>
                  <a:lnTo>
                    <a:pt x="1340" y="214"/>
                  </a:lnTo>
                  <a:lnTo>
                    <a:pt x="1414" y="249"/>
                  </a:lnTo>
                  <a:lnTo>
                    <a:pt x="1490" y="307"/>
                  </a:lnTo>
                  <a:lnTo>
                    <a:pt x="1536" y="377"/>
                  </a:lnTo>
                  <a:lnTo>
                    <a:pt x="1565" y="446"/>
                  </a:lnTo>
                  <a:lnTo>
                    <a:pt x="1577" y="514"/>
                  </a:lnTo>
                  <a:lnTo>
                    <a:pt x="1573" y="580"/>
                  </a:lnTo>
                  <a:lnTo>
                    <a:pt x="1550" y="640"/>
                  </a:lnTo>
                  <a:lnTo>
                    <a:pt x="1511" y="698"/>
                  </a:lnTo>
                  <a:lnTo>
                    <a:pt x="1455" y="749"/>
                  </a:lnTo>
                  <a:lnTo>
                    <a:pt x="1381" y="793"/>
                  </a:lnTo>
                  <a:lnTo>
                    <a:pt x="1375" y="850"/>
                  </a:lnTo>
                  <a:lnTo>
                    <a:pt x="1354" y="900"/>
                  </a:lnTo>
                  <a:lnTo>
                    <a:pt x="1321" y="939"/>
                  </a:lnTo>
                  <a:lnTo>
                    <a:pt x="1282" y="972"/>
                  </a:lnTo>
                  <a:lnTo>
                    <a:pt x="1232" y="995"/>
                  </a:lnTo>
                  <a:lnTo>
                    <a:pt x="1179" y="1014"/>
                  </a:lnTo>
                  <a:lnTo>
                    <a:pt x="1125" y="1024"/>
                  </a:lnTo>
                  <a:lnTo>
                    <a:pt x="1073" y="102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0" name="Freeform 20"/>
            <p:cNvSpPr>
              <a:spLocks/>
            </p:cNvSpPr>
            <p:nvPr/>
          </p:nvSpPr>
          <p:spPr bwMode="auto">
            <a:xfrm>
              <a:off x="2767" y="540"/>
              <a:ext cx="1026" cy="666"/>
            </a:xfrm>
            <a:custGeom>
              <a:avLst/>
              <a:gdLst/>
              <a:ahLst/>
              <a:cxnLst>
                <a:cxn ang="0">
                  <a:pos x="931" y="911"/>
                </a:cxn>
                <a:cxn ang="0">
                  <a:pos x="813" y="849"/>
                </a:cxn>
                <a:cxn ang="0">
                  <a:pos x="710" y="777"/>
                </a:cxn>
                <a:cxn ang="0">
                  <a:pos x="629" y="725"/>
                </a:cxn>
                <a:cxn ang="0">
                  <a:pos x="495" y="775"/>
                </a:cxn>
                <a:cxn ang="0">
                  <a:pos x="264" y="787"/>
                </a:cxn>
                <a:cxn ang="0">
                  <a:pos x="89" y="690"/>
                </a:cxn>
                <a:cxn ang="0">
                  <a:pos x="68" y="514"/>
                </a:cxn>
                <a:cxn ang="0">
                  <a:pos x="144" y="392"/>
                </a:cxn>
                <a:cxn ang="0">
                  <a:pos x="140" y="378"/>
                </a:cxn>
                <a:cxn ang="0">
                  <a:pos x="37" y="302"/>
                </a:cxn>
                <a:cxn ang="0">
                  <a:pos x="12" y="147"/>
                </a:cxn>
                <a:cxn ang="0">
                  <a:pos x="138" y="37"/>
                </a:cxn>
                <a:cxn ang="0">
                  <a:pos x="311" y="46"/>
                </a:cxn>
                <a:cxn ang="0">
                  <a:pos x="398" y="118"/>
                </a:cxn>
                <a:cxn ang="0">
                  <a:pos x="417" y="101"/>
                </a:cxn>
                <a:cxn ang="0">
                  <a:pos x="429" y="74"/>
                </a:cxn>
                <a:cxn ang="0">
                  <a:pos x="442" y="50"/>
                </a:cxn>
                <a:cxn ang="0">
                  <a:pos x="464" y="29"/>
                </a:cxn>
                <a:cxn ang="0">
                  <a:pos x="539" y="0"/>
                </a:cxn>
                <a:cxn ang="0">
                  <a:pos x="633" y="14"/>
                </a:cxn>
                <a:cxn ang="0">
                  <a:pos x="691" y="74"/>
                </a:cxn>
                <a:cxn ang="0">
                  <a:pos x="724" y="174"/>
                </a:cxn>
                <a:cxn ang="0">
                  <a:pos x="745" y="233"/>
                </a:cxn>
                <a:cxn ang="0">
                  <a:pos x="780" y="221"/>
                </a:cxn>
                <a:cxn ang="0">
                  <a:pos x="817" y="202"/>
                </a:cxn>
                <a:cxn ang="0">
                  <a:pos x="854" y="184"/>
                </a:cxn>
                <a:cxn ang="0">
                  <a:pos x="982" y="174"/>
                </a:cxn>
                <a:cxn ang="0">
                  <a:pos x="1209" y="205"/>
                </a:cxn>
                <a:cxn ang="0">
                  <a:pos x="1385" y="302"/>
                </a:cxn>
                <a:cxn ang="0">
                  <a:pos x="1443" y="485"/>
                </a:cxn>
                <a:cxn ang="0">
                  <a:pos x="1387" y="632"/>
                </a:cxn>
                <a:cxn ang="0">
                  <a:pos x="1344" y="663"/>
                </a:cxn>
                <a:cxn ang="0">
                  <a:pos x="1302" y="686"/>
                </a:cxn>
                <a:cxn ang="0">
                  <a:pos x="1255" y="704"/>
                </a:cxn>
                <a:cxn ang="0">
                  <a:pos x="1228" y="721"/>
                </a:cxn>
                <a:cxn ang="0">
                  <a:pos x="1253" y="775"/>
                </a:cxn>
                <a:cxn ang="0">
                  <a:pos x="1226" y="851"/>
                </a:cxn>
                <a:cxn ang="0">
                  <a:pos x="1137" y="900"/>
                </a:cxn>
                <a:cxn ang="0">
                  <a:pos x="1032" y="925"/>
                </a:cxn>
              </a:cxnLst>
              <a:rect l="0" t="0" r="r" b="b"/>
              <a:pathLst>
                <a:path w="1443" h="929">
                  <a:moveTo>
                    <a:pt x="991" y="929"/>
                  </a:moveTo>
                  <a:lnTo>
                    <a:pt x="931" y="911"/>
                  </a:lnTo>
                  <a:lnTo>
                    <a:pt x="873" y="884"/>
                  </a:lnTo>
                  <a:lnTo>
                    <a:pt x="813" y="849"/>
                  </a:lnTo>
                  <a:lnTo>
                    <a:pt x="761" y="814"/>
                  </a:lnTo>
                  <a:lnTo>
                    <a:pt x="710" y="777"/>
                  </a:lnTo>
                  <a:lnTo>
                    <a:pt x="665" y="746"/>
                  </a:lnTo>
                  <a:lnTo>
                    <a:pt x="629" y="725"/>
                  </a:lnTo>
                  <a:lnTo>
                    <a:pt x="601" y="719"/>
                  </a:lnTo>
                  <a:lnTo>
                    <a:pt x="495" y="775"/>
                  </a:lnTo>
                  <a:lnTo>
                    <a:pt x="378" y="797"/>
                  </a:lnTo>
                  <a:lnTo>
                    <a:pt x="264" y="787"/>
                  </a:lnTo>
                  <a:lnTo>
                    <a:pt x="165" y="752"/>
                  </a:lnTo>
                  <a:lnTo>
                    <a:pt x="89" y="690"/>
                  </a:lnTo>
                  <a:lnTo>
                    <a:pt x="55" y="611"/>
                  </a:lnTo>
                  <a:lnTo>
                    <a:pt x="68" y="514"/>
                  </a:lnTo>
                  <a:lnTo>
                    <a:pt x="148" y="405"/>
                  </a:lnTo>
                  <a:lnTo>
                    <a:pt x="144" y="392"/>
                  </a:lnTo>
                  <a:lnTo>
                    <a:pt x="142" y="384"/>
                  </a:lnTo>
                  <a:lnTo>
                    <a:pt x="140" y="378"/>
                  </a:lnTo>
                  <a:lnTo>
                    <a:pt x="138" y="374"/>
                  </a:lnTo>
                  <a:lnTo>
                    <a:pt x="37" y="302"/>
                  </a:lnTo>
                  <a:lnTo>
                    <a:pt x="0" y="225"/>
                  </a:lnTo>
                  <a:lnTo>
                    <a:pt x="12" y="147"/>
                  </a:lnTo>
                  <a:lnTo>
                    <a:pt x="64" y="83"/>
                  </a:lnTo>
                  <a:lnTo>
                    <a:pt x="138" y="37"/>
                  </a:lnTo>
                  <a:lnTo>
                    <a:pt x="225" y="23"/>
                  </a:lnTo>
                  <a:lnTo>
                    <a:pt x="311" y="46"/>
                  </a:lnTo>
                  <a:lnTo>
                    <a:pt x="386" y="124"/>
                  </a:lnTo>
                  <a:lnTo>
                    <a:pt x="398" y="118"/>
                  </a:lnTo>
                  <a:lnTo>
                    <a:pt x="411" y="118"/>
                  </a:lnTo>
                  <a:lnTo>
                    <a:pt x="417" y="101"/>
                  </a:lnTo>
                  <a:lnTo>
                    <a:pt x="423" y="87"/>
                  </a:lnTo>
                  <a:lnTo>
                    <a:pt x="429" y="74"/>
                  </a:lnTo>
                  <a:lnTo>
                    <a:pt x="437" y="62"/>
                  </a:lnTo>
                  <a:lnTo>
                    <a:pt x="442" y="50"/>
                  </a:lnTo>
                  <a:lnTo>
                    <a:pt x="454" y="39"/>
                  </a:lnTo>
                  <a:lnTo>
                    <a:pt x="464" y="29"/>
                  </a:lnTo>
                  <a:lnTo>
                    <a:pt x="479" y="19"/>
                  </a:lnTo>
                  <a:lnTo>
                    <a:pt x="539" y="0"/>
                  </a:lnTo>
                  <a:lnTo>
                    <a:pt x="592" y="0"/>
                  </a:lnTo>
                  <a:lnTo>
                    <a:pt x="633" y="14"/>
                  </a:lnTo>
                  <a:lnTo>
                    <a:pt x="667" y="41"/>
                  </a:lnTo>
                  <a:lnTo>
                    <a:pt x="691" y="74"/>
                  </a:lnTo>
                  <a:lnTo>
                    <a:pt x="710" y="120"/>
                  </a:lnTo>
                  <a:lnTo>
                    <a:pt x="724" y="174"/>
                  </a:lnTo>
                  <a:lnTo>
                    <a:pt x="735" y="236"/>
                  </a:lnTo>
                  <a:lnTo>
                    <a:pt x="745" y="233"/>
                  </a:lnTo>
                  <a:lnTo>
                    <a:pt x="762" y="229"/>
                  </a:lnTo>
                  <a:lnTo>
                    <a:pt x="780" y="221"/>
                  </a:lnTo>
                  <a:lnTo>
                    <a:pt x="799" y="213"/>
                  </a:lnTo>
                  <a:lnTo>
                    <a:pt x="817" y="202"/>
                  </a:lnTo>
                  <a:lnTo>
                    <a:pt x="836" y="192"/>
                  </a:lnTo>
                  <a:lnTo>
                    <a:pt x="854" y="184"/>
                  </a:lnTo>
                  <a:lnTo>
                    <a:pt x="871" y="178"/>
                  </a:lnTo>
                  <a:lnTo>
                    <a:pt x="982" y="174"/>
                  </a:lnTo>
                  <a:lnTo>
                    <a:pt x="1098" y="182"/>
                  </a:lnTo>
                  <a:lnTo>
                    <a:pt x="1209" y="205"/>
                  </a:lnTo>
                  <a:lnTo>
                    <a:pt x="1309" y="246"/>
                  </a:lnTo>
                  <a:lnTo>
                    <a:pt x="1385" y="302"/>
                  </a:lnTo>
                  <a:lnTo>
                    <a:pt x="1433" y="382"/>
                  </a:lnTo>
                  <a:lnTo>
                    <a:pt x="1443" y="485"/>
                  </a:lnTo>
                  <a:lnTo>
                    <a:pt x="1408" y="615"/>
                  </a:lnTo>
                  <a:lnTo>
                    <a:pt x="1387" y="632"/>
                  </a:lnTo>
                  <a:lnTo>
                    <a:pt x="1366" y="649"/>
                  </a:lnTo>
                  <a:lnTo>
                    <a:pt x="1344" y="663"/>
                  </a:lnTo>
                  <a:lnTo>
                    <a:pt x="1325" y="677"/>
                  </a:lnTo>
                  <a:lnTo>
                    <a:pt x="1302" y="686"/>
                  </a:lnTo>
                  <a:lnTo>
                    <a:pt x="1280" y="696"/>
                  </a:lnTo>
                  <a:lnTo>
                    <a:pt x="1255" y="704"/>
                  </a:lnTo>
                  <a:lnTo>
                    <a:pt x="1232" y="715"/>
                  </a:lnTo>
                  <a:lnTo>
                    <a:pt x="1228" y="721"/>
                  </a:lnTo>
                  <a:lnTo>
                    <a:pt x="1228" y="727"/>
                  </a:lnTo>
                  <a:lnTo>
                    <a:pt x="1253" y="775"/>
                  </a:lnTo>
                  <a:lnTo>
                    <a:pt x="1251" y="818"/>
                  </a:lnTo>
                  <a:lnTo>
                    <a:pt x="1226" y="851"/>
                  </a:lnTo>
                  <a:lnTo>
                    <a:pt x="1187" y="880"/>
                  </a:lnTo>
                  <a:lnTo>
                    <a:pt x="1137" y="900"/>
                  </a:lnTo>
                  <a:lnTo>
                    <a:pt x="1084" y="915"/>
                  </a:lnTo>
                  <a:lnTo>
                    <a:pt x="1032" y="925"/>
                  </a:lnTo>
                  <a:lnTo>
                    <a:pt x="991" y="929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1" name="Freeform 21"/>
            <p:cNvSpPr>
              <a:spLocks/>
            </p:cNvSpPr>
            <p:nvPr/>
          </p:nvSpPr>
          <p:spPr bwMode="auto">
            <a:xfrm>
              <a:off x="2872" y="297"/>
              <a:ext cx="1134" cy="824"/>
            </a:xfrm>
            <a:custGeom>
              <a:avLst/>
              <a:gdLst/>
              <a:ahLst/>
              <a:cxnLst>
                <a:cxn ang="0">
                  <a:pos x="727" y="710"/>
                </a:cxn>
                <a:cxn ang="0">
                  <a:pos x="636" y="661"/>
                </a:cxn>
                <a:cxn ang="0">
                  <a:pos x="554" y="605"/>
                </a:cxn>
                <a:cxn ang="0">
                  <a:pos x="492" y="564"/>
                </a:cxn>
                <a:cxn ang="0">
                  <a:pos x="386" y="603"/>
                </a:cxn>
                <a:cxn ang="0">
                  <a:pos x="205" y="613"/>
                </a:cxn>
                <a:cxn ang="0">
                  <a:pos x="69" y="537"/>
                </a:cxn>
                <a:cxn ang="0">
                  <a:pos x="52" y="402"/>
                </a:cxn>
                <a:cxn ang="0">
                  <a:pos x="112" y="305"/>
                </a:cxn>
                <a:cxn ang="0">
                  <a:pos x="110" y="295"/>
                </a:cxn>
                <a:cxn ang="0">
                  <a:pos x="29" y="235"/>
                </a:cxn>
                <a:cxn ang="0">
                  <a:pos x="9" y="113"/>
                </a:cxn>
                <a:cxn ang="0">
                  <a:pos x="106" y="29"/>
                </a:cxn>
                <a:cxn ang="0">
                  <a:pos x="244" y="37"/>
                </a:cxn>
                <a:cxn ang="0">
                  <a:pos x="312" y="91"/>
                </a:cxn>
                <a:cxn ang="0">
                  <a:pos x="325" y="78"/>
                </a:cxn>
                <a:cxn ang="0">
                  <a:pos x="335" y="56"/>
                </a:cxn>
                <a:cxn ang="0">
                  <a:pos x="347" y="37"/>
                </a:cxn>
                <a:cxn ang="0">
                  <a:pos x="362" y="22"/>
                </a:cxn>
                <a:cxn ang="0">
                  <a:pos x="422" y="2"/>
                </a:cxn>
                <a:cxn ang="0">
                  <a:pos x="494" y="10"/>
                </a:cxn>
                <a:cxn ang="0">
                  <a:pos x="541" y="58"/>
                </a:cxn>
                <a:cxn ang="0">
                  <a:pos x="564" y="134"/>
                </a:cxn>
                <a:cxn ang="0">
                  <a:pos x="581" y="179"/>
                </a:cxn>
                <a:cxn ang="0">
                  <a:pos x="607" y="169"/>
                </a:cxn>
                <a:cxn ang="0">
                  <a:pos x="638" y="155"/>
                </a:cxn>
                <a:cxn ang="0">
                  <a:pos x="667" y="142"/>
                </a:cxn>
                <a:cxn ang="0">
                  <a:pos x="766" y="132"/>
                </a:cxn>
                <a:cxn ang="0">
                  <a:pos x="944" y="159"/>
                </a:cxn>
                <a:cxn ang="0">
                  <a:pos x="1082" y="235"/>
                </a:cxn>
                <a:cxn ang="0">
                  <a:pos x="1126" y="378"/>
                </a:cxn>
                <a:cxn ang="0">
                  <a:pos x="1084" y="495"/>
                </a:cxn>
                <a:cxn ang="0">
                  <a:pos x="1049" y="516"/>
                </a:cxn>
                <a:cxn ang="0">
                  <a:pos x="1016" y="533"/>
                </a:cxn>
                <a:cxn ang="0">
                  <a:pos x="979" y="549"/>
                </a:cxn>
                <a:cxn ang="0">
                  <a:pos x="958" y="562"/>
                </a:cxn>
                <a:cxn ang="0">
                  <a:pos x="977" y="605"/>
                </a:cxn>
                <a:cxn ang="0">
                  <a:pos x="958" y="663"/>
                </a:cxn>
                <a:cxn ang="0">
                  <a:pos x="886" y="704"/>
                </a:cxn>
                <a:cxn ang="0">
                  <a:pos x="805" y="721"/>
                </a:cxn>
              </a:cxnLst>
              <a:rect l="0" t="0" r="r" b="b"/>
              <a:pathLst>
                <a:path w="1126" h="725">
                  <a:moveTo>
                    <a:pt x="773" y="725"/>
                  </a:moveTo>
                  <a:lnTo>
                    <a:pt x="727" y="710"/>
                  </a:lnTo>
                  <a:lnTo>
                    <a:pt x="682" y="688"/>
                  </a:lnTo>
                  <a:lnTo>
                    <a:pt x="636" y="661"/>
                  </a:lnTo>
                  <a:lnTo>
                    <a:pt x="595" y="634"/>
                  </a:lnTo>
                  <a:lnTo>
                    <a:pt x="554" y="605"/>
                  </a:lnTo>
                  <a:lnTo>
                    <a:pt x="521" y="582"/>
                  </a:lnTo>
                  <a:lnTo>
                    <a:pt x="492" y="564"/>
                  </a:lnTo>
                  <a:lnTo>
                    <a:pt x="471" y="561"/>
                  </a:lnTo>
                  <a:lnTo>
                    <a:pt x="386" y="603"/>
                  </a:lnTo>
                  <a:lnTo>
                    <a:pt x="294" y="623"/>
                  </a:lnTo>
                  <a:lnTo>
                    <a:pt x="205" y="613"/>
                  </a:lnTo>
                  <a:lnTo>
                    <a:pt x="128" y="586"/>
                  </a:lnTo>
                  <a:lnTo>
                    <a:pt x="69" y="537"/>
                  </a:lnTo>
                  <a:lnTo>
                    <a:pt x="40" y="475"/>
                  </a:lnTo>
                  <a:lnTo>
                    <a:pt x="52" y="402"/>
                  </a:lnTo>
                  <a:lnTo>
                    <a:pt x="116" y="318"/>
                  </a:lnTo>
                  <a:lnTo>
                    <a:pt x="112" y="305"/>
                  </a:lnTo>
                  <a:lnTo>
                    <a:pt x="112" y="299"/>
                  </a:lnTo>
                  <a:lnTo>
                    <a:pt x="110" y="295"/>
                  </a:lnTo>
                  <a:lnTo>
                    <a:pt x="108" y="293"/>
                  </a:lnTo>
                  <a:lnTo>
                    <a:pt x="29" y="235"/>
                  </a:lnTo>
                  <a:lnTo>
                    <a:pt x="0" y="175"/>
                  </a:lnTo>
                  <a:lnTo>
                    <a:pt x="9" y="113"/>
                  </a:lnTo>
                  <a:lnTo>
                    <a:pt x="50" y="64"/>
                  </a:lnTo>
                  <a:lnTo>
                    <a:pt x="106" y="29"/>
                  </a:lnTo>
                  <a:lnTo>
                    <a:pt x="176" y="18"/>
                  </a:lnTo>
                  <a:lnTo>
                    <a:pt x="244" y="37"/>
                  </a:lnTo>
                  <a:lnTo>
                    <a:pt x="302" y="95"/>
                  </a:lnTo>
                  <a:lnTo>
                    <a:pt x="312" y="91"/>
                  </a:lnTo>
                  <a:lnTo>
                    <a:pt x="324" y="91"/>
                  </a:lnTo>
                  <a:lnTo>
                    <a:pt x="325" y="78"/>
                  </a:lnTo>
                  <a:lnTo>
                    <a:pt x="331" y="66"/>
                  </a:lnTo>
                  <a:lnTo>
                    <a:pt x="335" y="56"/>
                  </a:lnTo>
                  <a:lnTo>
                    <a:pt x="341" y="47"/>
                  </a:lnTo>
                  <a:lnTo>
                    <a:pt x="347" y="37"/>
                  </a:lnTo>
                  <a:lnTo>
                    <a:pt x="355" y="29"/>
                  </a:lnTo>
                  <a:lnTo>
                    <a:pt x="362" y="22"/>
                  </a:lnTo>
                  <a:lnTo>
                    <a:pt x="374" y="16"/>
                  </a:lnTo>
                  <a:lnTo>
                    <a:pt x="422" y="2"/>
                  </a:lnTo>
                  <a:lnTo>
                    <a:pt x="463" y="0"/>
                  </a:lnTo>
                  <a:lnTo>
                    <a:pt x="494" y="10"/>
                  </a:lnTo>
                  <a:lnTo>
                    <a:pt x="521" y="31"/>
                  </a:lnTo>
                  <a:lnTo>
                    <a:pt x="541" y="58"/>
                  </a:lnTo>
                  <a:lnTo>
                    <a:pt x="554" y="93"/>
                  </a:lnTo>
                  <a:lnTo>
                    <a:pt x="564" y="134"/>
                  </a:lnTo>
                  <a:lnTo>
                    <a:pt x="572" y="182"/>
                  </a:lnTo>
                  <a:lnTo>
                    <a:pt x="581" y="179"/>
                  </a:lnTo>
                  <a:lnTo>
                    <a:pt x="593" y="175"/>
                  </a:lnTo>
                  <a:lnTo>
                    <a:pt x="607" y="169"/>
                  </a:lnTo>
                  <a:lnTo>
                    <a:pt x="624" y="163"/>
                  </a:lnTo>
                  <a:lnTo>
                    <a:pt x="638" y="155"/>
                  </a:lnTo>
                  <a:lnTo>
                    <a:pt x="653" y="148"/>
                  </a:lnTo>
                  <a:lnTo>
                    <a:pt x="667" y="142"/>
                  </a:lnTo>
                  <a:lnTo>
                    <a:pt x="680" y="138"/>
                  </a:lnTo>
                  <a:lnTo>
                    <a:pt x="766" y="132"/>
                  </a:lnTo>
                  <a:lnTo>
                    <a:pt x="857" y="140"/>
                  </a:lnTo>
                  <a:lnTo>
                    <a:pt x="944" y="159"/>
                  </a:lnTo>
                  <a:lnTo>
                    <a:pt x="1022" y="190"/>
                  </a:lnTo>
                  <a:lnTo>
                    <a:pt x="1082" y="235"/>
                  </a:lnTo>
                  <a:lnTo>
                    <a:pt x="1119" y="297"/>
                  </a:lnTo>
                  <a:lnTo>
                    <a:pt x="1126" y="378"/>
                  </a:lnTo>
                  <a:lnTo>
                    <a:pt x="1101" y="481"/>
                  </a:lnTo>
                  <a:lnTo>
                    <a:pt x="1084" y="495"/>
                  </a:lnTo>
                  <a:lnTo>
                    <a:pt x="1066" y="506"/>
                  </a:lnTo>
                  <a:lnTo>
                    <a:pt x="1049" y="516"/>
                  </a:lnTo>
                  <a:lnTo>
                    <a:pt x="1033" y="528"/>
                  </a:lnTo>
                  <a:lnTo>
                    <a:pt x="1016" y="533"/>
                  </a:lnTo>
                  <a:lnTo>
                    <a:pt x="998" y="541"/>
                  </a:lnTo>
                  <a:lnTo>
                    <a:pt x="979" y="549"/>
                  </a:lnTo>
                  <a:lnTo>
                    <a:pt x="962" y="557"/>
                  </a:lnTo>
                  <a:lnTo>
                    <a:pt x="958" y="562"/>
                  </a:lnTo>
                  <a:lnTo>
                    <a:pt x="958" y="568"/>
                  </a:lnTo>
                  <a:lnTo>
                    <a:pt x="977" y="605"/>
                  </a:lnTo>
                  <a:lnTo>
                    <a:pt x="977" y="638"/>
                  </a:lnTo>
                  <a:lnTo>
                    <a:pt x="958" y="663"/>
                  </a:lnTo>
                  <a:lnTo>
                    <a:pt x="927" y="687"/>
                  </a:lnTo>
                  <a:lnTo>
                    <a:pt x="886" y="704"/>
                  </a:lnTo>
                  <a:lnTo>
                    <a:pt x="845" y="716"/>
                  </a:lnTo>
                  <a:lnTo>
                    <a:pt x="805" y="721"/>
                  </a:lnTo>
                  <a:lnTo>
                    <a:pt x="773" y="725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2" name="Freeform 22"/>
            <p:cNvSpPr>
              <a:spLocks/>
            </p:cNvSpPr>
            <p:nvPr/>
          </p:nvSpPr>
          <p:spPr bwMode="auto">
            <a:xfrm>
              <a:off x="881" y="852"/>
              <a:ext cx="1452" cy="911"/>
            </a:xfrm>
            <a:custGeom>
              <a:avLst/>
              <a:gdLst/>
              <a:ahLst/>
              <a:cxnLst>
                <a:cxn ang="0">
                  <a:pos x="1294" y="1255"/>
                </a:cxn>
                <a:cxn ang="0">
                  <a:pos x="1193" y="1220"/>
                </a:cxn>
                <a:cxn ang="0">
                  <a:pos x="1110" y="1171"/>
                </a:cxn>
                <a:cxn ang="0">
                  <a:pos x="1028" y="1109"/>
                </a:cxn>
                <a:cxn ang="0">
                  <a:pos x="869" y="1072"/>
                </a:cxn>
                <a:cxn ang="0">
                  <a:pos x="679" y="1049"/>
                </a:cxn>
                <a:cxn ang="0">
                  <a:pos x="534" y="977"/>
                </a:cxn>
                <a:cxn ang="0">
                  <a:pos x="413" y="840"/>
                </a:cxn>
                <a:cxn ang="0">
                  <a:pos x="336" y="735"/>
                </a:cxn>
                <a:cxn ang="0">
                  <a:pos x="289" y="723"/>
                </a:cxn>
                <a:cxn ang="0">
                  <a:pos x="245" y="714"/>
                </a:cxn>
                <a:cxn ang="0">
                  <a:pos x="204" y="700"/>
                </a:cxn>
                <a:cxn ang="0">
                  <a:pos x="37" y="518"/>
                </a:cxn>
                <a:cxn ang="0">
                  <a:pos x="49" y="198"/>
                </a:cxn>
                <a:cxn ang="0">
                  <a:pos x="318" y="12"/>
                </a:cxn>
                <a:cxn ang="0">
                  <a:pos x="687" y="60"/>
                </a:cxn>
                <a:cxn ang="0">
                  <a:pos x="865" y="208"/>
                </a:cxn>
                <a:cxn ang="0">
                  <a:pos x="972" y="161"/>
                </a:cxn>
                <a:cxn ang="0">
                  <a:pos x="1146" y="130"/>
                </a:cxn>
                <a:cxn ang="0">
                  <a:pos x="1302" y="182"/>
                </a:cxn>
                <a:cxn ang="0">
                  <a:pos x="1433" y="312"/>
                </a:cxn>
                <a:cxn ang="0">
                  <a:pos x="1509" y="407"/>
                </a:cxn>
                <a:cxn ang="0">
                  <a:pos x="1546" y="398"/>
                </a:cxn>
                <a:cxn ang="0">
                  <a:pos x="1587" y="384"/>
                </a:cxn>
                <a:cxn ang="0">
                  <a:pos x="1627" y="371"/>
                </a:cxn>
                <a:cxn ang="0">
                  <a:pos x="1817" y="394"/>
                </a:cxn>
                <a:cxn ang="0">
                  <a:pos x="2015" y="582"/>
                </a:cxn>
                <a:cxn ang="0">
                  <a:pos x="2017" y="838"/>
                </a:cxn>
                <a:cxn ang="0">
                  <a:pos x="1814" y="1037"/>
                </a:cxn>
                <a:cxn ang="0">
                  <a:pos x="1610" y="1121"/>
                </a:cxn>
                <a:cxn ang="0">
                  <a:pos x="1554" y="1187"/>
                </a:cxn>
                <a:cxn ang="0">
                  <a:pos x="1488" y="1235"/>
                </a:cxn>
                <a:cxn ang="0">
                  <a:pos x="1406" y="1262"/>
                </a:cxn>
              </a:cxnLst>
              <a:rect l="0" t="0" r="r" b="b"/>
              <a:pathLst>
                <a:path w="2042" h="1268">
                  <a:moveTo>
                    <a:pt x="1358" y="1268"/>
                  </a:moveTo>
                  <a:lnTo>
                    <a:pt x="1294" y="1255"/>
                  </a:lnTo>
                  <a:lnTo>
                    <a:pt x="1241" y="1239"/>
                  </a:lnTo>
                  <a:lnTo>
                    <a:pt x="1193" y="1220"/>
                  </a:lnTo>
                  <a:lnTo>
                    <a:pt x="1152" y="1198"/>
                  </a:lnTo>
                  <a:lnTo>
                    <a:pt x="1110" y="1171"/>
                  </a:lnTo>
                  <a:lnTo>
                    <a:pt x="1071" y="1144"/>
                  </a:lnTo>
                  <a:lnTo>
                    <a:pt x="1028" y="1109"/>
                  </a:lnTo>
                  <a:lnTo>
                    <a:pt x="987" y="1072"/>
                  </a:lnTo>
                  <a:lnTo>
                    <a:pt x="869" y="1072"/>
                  </a:lnTo>
                  <a:lnTo>
                    <a:pt x="768" y="1067"/>
                  </a:lnTo>
                  <a:lnTo>
                    <a:pt x="679" y="1049"/>
                  </a:lnTo>
                  <a:lnTo>
                    <a:pt x="603" y="1020"/>
                  </a:lnTo>
                  <a:lnTo>
                    <a:pt x="534" y="977"/>
                  </a:lnTo>
                  <a:lnTo>
                    <a:pt x="471" y="917"/>
                  </a:lnTo>
                  <a:lnTo>
                    <a:pt x="413" y="840"/>
                  </a:lnTo>
                  <a:lnTo>
                    <a:pt x="361" y="745"/>
                  </a:lnTo>
                  <a:lnTo>
                    <a:pt x="336" y="735"/>
                  </a:lnTo>
                  <a:lnTo>
                    <a:pt x="312" y="729"/>
                  </a:lnTo>
                  <a:lnTo>
                    <a:pt x="289" y="723"/>
                  </a:lnTo>
                  <a:lnTo>
                    <a:pt x="268" y="720"/>
                  </a:lnTo>
                  <a:lnTo>
                    <a:pt x="245" y="714"/>
                  </a:lnTo>
                  <a:lnTo>
                    <a:pt x="225" y="708"/>
                  </a:lnTo>
                  <a:lnTo>
                    <a:pt x="204" y="700"/>
                  </a:lnTo>
                  <a:lnTo>
                    <a:pt x="184" y="694"/>
                  </a:lnTo>
                  <a:lnTo>
                    <a:pt x="37" y="518"/>
                  </a:lnTo>
                  <a:lnTo>
                    <a:pt x="0" y="349"/>
                  </a:lnTo>
                  <a:lnTo>
                    <a:pt x="49" y="198"/>
                  </a:lnTo>
                  <a:lnTo>
                    <a:pt x="163" y="84"/>
                  </a:lnTo>
                  <a:lnTo>
                    <a:pt x="318" y="12"/>
                  </a:lnTo>
                  <a:lnTo>
                    <a:pt x="503" y="0"/>
                  </a:lnTo>
                  <a:lnTo>
                    <a:pt x="687" y="60"/>
                  </a:lnTo>
                  <a:lnTo>
                    <a:pt x="857" y="208"/>
                  </a:lnTo>
                  <a:lnTo>
                    <a:pt x="865" y="208"/>
                  </a:lnTo>
                  <a:lnTo>
                    <a:pt x="879" y="208"/>
                  </a:lnTo>
                  <a:lnTo>
                    <a:pt x="972" y="161"/>
                  </a:lnTo>
                  <a:lnTo>
                    <a:pt x="1063" y="136"/>
                  </a:lnTo>
                  <a:lnTo>
                    <a:pt x="1146" y="130"/>
                  </a:lnTo>
                  <a:lnTo>
                    <a:pt x="1228" y="148"/>
                  </a:lnTo>
                  <a:lnTo>
                    <a:pt x="1302" y="182"/>
                  </a:lnTo>
                  <a:lnTo>
                    <a:pt x="1371" y="239"/>
                  </a:lnTo>
                  <a:lnTo>
                    <a:pt x="1433" y="312"/>
                  </a:lnTo>
                  <a:lnTo>
                    <a:pt x="1492" y="409"/>
                  </a:lnTo>
                  <a:lnTo>
                    <a:pt x="1509" y="407"/>
                  </a:lnTo>
                  <a:lnTo>
                    <a:pt x="1526" y="403"/>
                  </a:lnTo>
                  <a:lnTo>
                    <a:pt x="1546" y="398"/>
                  </a:lnTo>
                  <a:lnTo>
                    <a:pt x="1567" y="392"/>
                  </a:lnTo>
                  <a:lnTo>
                    <a:pt x="1587" y="384"/>
                  </a:lnTo>
                  <a:lnTo>
                    <a:pt x="1608" y="378"/>
                  </a:lnTo>
                  <a:lnTo>
                    <a:pt x="1627" y="371"/>
                  </a:lnTo>
                  <a:lnTo>
                    <a:pt x="1649" y="367"/>
                  </a:lnTo>
                  <a:lnTo>
                    <a:pt x="1817" y="394"/>
                  </a:lnTo>
                  <a:lnTo>
                    <a:pt x="1942" y="471"/>
                  </a:lnTo>
                  <a:lnTo>
                    <a:pt x="2015" y="582"/>
                  </a:lnTo>
                  <a:lnTo>
                    <a:pt x="2042" y="710"/>
                  </a:lnTo>
                  <a:lnTo>
                    <a:pt x="2017" y="838"/>
                  </a:lnTo>
                  <a:lnTo>
                    <a:pt x="1942" y="952"/>
                  </a:lnTo>
                  <a:lnTo>
                    <a:pt x="1814" y="1037"/>
                  </a:lnTo>
                  <a:lnTo>
                    <a:pt x="1635" y="1080"/>
                  </a:lnTo>
                  <a:lnTo>
                    <a:pt x="1610" y="1121"/>
                  </a:lnTo>
                  <a:lnTo>
                    <a:pt x="1585" y="1156"/>
                  </a:lnTo>
                  <a:lnTo>
                    <a:pt x="1554" y="1187"/>
                  </a:lnTo>
                  <a:lnTo>
                    <a:pt x="1525" y="1214"/>
                  </a:lnTo>
                  <a:lnTo>
                    <a:pt x="1488" y="1235"/>
                  </a:lnTo>
                  <a:lnTo>
                    <a:pt x="1449" y="1251"/>
                  </a:lnTo>
                  <a:lnTo>
                    <a:pt x="1406" y="1262"/>
                  </a:lnTo>
                  <a:lnTo>
                    <a:pt x="1358" y="126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3" name="Freeform 23"/>
            <p:cNvSpPr>
              <a:spLocks/>
            </p:cNvSpPr>
            <p:nvPr/>
          </p:nvSpPr>
          <p:spPr bwMode="auto">
            <a:xfrm>
              <a:off x="914" y="889"/>
              <a:ext cx="1389" cy="839"/>
            </a:xfrm>
            <a:custGeom>
              <a:avLst/>
              <a:gdLst/>
              <a:ahLst/>
              <a:cxnLst>
                <a:cxn ang="0">
                  <a:pos x="1258" y="1163"/>
                </a:cxn>
                <a:cxn ang="0">
                  <a:pos x="1194" y="1143"/>
                </a:cxn>
                <a:cxn ang="0">
                  <a:pos x="1138" y="1114"/>
                </a:cxn>
                <a:cxn ang="0">
                  <a:pos x="1090" y="1074"/>
                </a:cxn>
                <a:cxn ang="0">
                  <a:pos x="1039" y="1016"/>
                </a:cxn>
                <a:cxn ang="0">
                  <a:pos x="1000" y="957"/>
                </a:cxn>
                <a:cxn ang="0">
                  <a:pos x="977" y="920"/>
                </a:cxn>
                <a:cxn ang="0">
                  <a:pos x="964" y="901"/>
                </a:cxn>
                <a:cxn ang="0">
                  <a:pos x="859" y="942"/>
                </a:cxn>
                <a:cxn ang="0">
                  <a:pos x="680" y="961"/>
                </a:cxn>
                <a:cxn ang="0">
                  <a:pos x="543" y="895"/>
                </a:cxn>
                <a:cxn ang="0">
                  <a:pos x="457" y="746"/>
                </a:cxn>
                <a:cxn ang="0">
                  <a:pos x="419" y="632"/>
                </a:cxn>
                <a:cxn ang="0">
                  <a:pos x="357" y="622"/>
                </a:cxn>
                <a:cxn ang="0">
                  <a:pos x="283" y="618"/>
                </a:cxn>
                <a:cxn ang="0">
                  <a:pos x="217" y="612"/>
                </a:cxn>
                <a:cxn ang="0">
                  <a:pos x="87" y="525"/>
                </a:cxn>
                <a:cxn ang="0">
                  <a:pos x="0" y="343"/>
                </a:cxn>
                <a:cxn ang="0">
                  <a:pos x="52" y="168"/>
                </a:cxn>
                <a:cxn ang="0">
                  <a:pos x="221" y="34"/>
                </a:cxn>
                <a:cxn ang="0">
                  <a:pos x="428" y="3"/>
                </a:cxn>
                <a:cxn ang="0">
                  <a:pos x="552" y="31"/>
                </a:cxn>
                <a:cxn ang="0">
                  <a:pos x="634" y="89"/>
                </a:cxn>
                <a:cxn ang="0">
                  <a:pos x="713" y="191"/>
                </a:cxn>
                <a:cxn ang="0">
                  <a:pos x="801" y="232"/>
                </a:cxn>
                <a:cxn ang="0">
                  <a:pos x="969" y="162"/>
                </a:cxn>
                <a:cxn ang="0">
                  <a:pos x="1187" y="160"/>
                </a:cxn>
                <a:cxn ang="0">
                  <a:pos x="1363" y="329"/>
                </a:cxn>
                <a:cxn ang="0">
                  <a:pos x="1429" y="515"/>
                </a:cxn>
                <a:cxn ang="0">
                  <a:pos x="1456" y="488"/>
                </a:cxn>
                <a:cxn ang="0">
                  <a:pos x="1472" y="465"/>
                </a:cxn>
                <a:cxn ang="0">
                  <a:pos x="1569" y="389"/>
                </a:cxn>
                <a:cxn ang="0">
                  <a:pos x="1735" y="362"/>
                </a:cxn>
                <a:cxn ang="0">
                  <a:pos x="1867" y="449"/>
                </a:cxn>
                <a:cxn ang="0">
                  <a:pos x="1943" y="620"/>
                </a:cxn>
                <a:cxn ang="0">
                  <a:pos x="1931" y="783"/>
                </a:cxn>
                <a:cxn ang="0">
                  <a:pos x="1867" y="872"/>
                </a:cxn>
                <a:cxn ang="0">
                  <a:pos x="1780" y="932"/>
                </a:cxn>
                <a:cxn ang="0">
                  <a:pos x="1679" y="963"/>
                </a:cxn>
                <a:cxn ang="0">
                  <a:pos x="1580" y="961"/>
                </a:cxn>
                <a:cxn ang="0">
                  <a:pos x="1526" y="994"/>
                </a:cxn>
                <a:cxn ang="0">
                  <a:pos x="1489" y="1060"/>
                </a:cxn>
                <a:cxn ang="0">
                  <a:pos x="1429" y="1132"/>
                </a:cxn>
                <a:cxn ang="0">
                  <a:pos x="1371" y="1161"/>
                </a:cxn>
                <a:cxn ang="0">
                  <a:pos x="1350" y="1161"/>
                </a:cxn>
                <a:cxn ang="0">
                  <a:pos x="1319" y="1167"/>
                </a:cxn>
              </a:cxnLst>
              <a:rect l="0" t="0" r="r" b="b"/>
              <a:pathLst>
                <a:path w="1955" h="1171">
                  <a:moveTo>
                    <a:pt x="1299" y="1171"/>
                  </a:moveTo>
                  <a:lnTo>
                    <a:pt x="1258" y="1163"/>
                  </a:lnTo>
                  <a:lnTo>
                    <a:pt x="1225" y="1155"/>
                  </a:lnTo>
                  <a:lnTo>
                    <a:pt x="1194" y="1143"/>
                  </a:lnTo>
                  <a:lnTo>
                    <a:pt x="1167" y="1132"/>
                  </a:lnTo>
                  <a:lnTo>
                    <a:pt x="1138" y="1114"/>
                  </a:lnTo>
                  <a:lnTo>
                    <a:pt x="1115" y="1097"/>
                  </a:lnTo>
                  <a:lnTo>
                    <a:pt x="1090" y="1074"/>
                  </a:lnTo>
                  <a:lnTo>
                    <a:pt x="1066" y="1052"/>
                  </a:lnTo>
                  <a:lnTo>
                    <a:pt x="1039" y="1016"/>
                  </a:lnTo>
                  <a:lnTo>
                    <a:pt x="1020" y="984"/>
                  </a:lnTo>
                  <a:lnTo>
                    <a:pt x="1000" y="957"/>
                  </a:lnTo>
                  <a:lnTo>
                    <a:pt x="989" y="938"/>
                  </a:lnTo>
                  <a:lnTo>
                    <a:pt x="977" y="920"/>
                  </a:lnTo>
                  <a:lnTo>
                    <a:pt x="969" y="909"/>
                  </a:lnTo>
                  <a:lnTo>
                    <a:pt x="964" y="901"/>
                  </a:lnTo>
                  <a:lnTo>
                    <a:pt x="962" y="901"/>
                  </a:lnTo>
                  <a:lnTo>
                    <a:pt x="859" y="942"/>
                  </a:lnTo>
                  <a:lnTo>
                    <a:pt x="766" y="963"/>
                  </a:lnTo>
                  <a:lnTo>
                    <a:pt x="680" y="961"/>
                  </a:lnTo>
                  <a:lnTo>
                    <a:pt x="607" y="940"/>
                  </a:lnTo>
                  <a:lnTo>
                    <a:pt x="543" y="895"/>
                  </a:lnTo>
                  <a:lnTo>
                    <a:pt x="492" y="833"/>
                  </a:lnTo>
                  <a:lnTo>
                    <a:pt x="457" y="746"/>
                  </a:lnTo>
                  <a:lnTo>
                    <a:pt x="440" y="641"/>
                  </a:lnTo>
                  <a:lnTo>
                    <a:pt x="419" y="632"/>
                  </a:lnTo>
                  <a:lnTo>
                    <a:pt x="392" y="626"/>
                  </a:lnTo>
                  <a:lnTo>
                    <a:pt x="357" y="622"/>
                  </a:lnTo>
                  <a:lnTo>
                    <a:pt x="322" y="620"/>
                  </a:lnTo>
                  <a:lnTo>
                    <a:pt x="283" y="618"/>
                  </a:lnTo>
                  <a:lnTo>
                    <a:pt x="248" y="616"/>
                  </a:lnTo>
                  <a:lnTo>
                    <a:pt x="217" y="612"/>
                  </a:lnTo>
                  <a:lnTo>
                    <a:pt x="192" y="608"/>
                  </a:lnTo>
                  <a:lnTo>
                    <a:pt x="87" y="525"/>
                  </a:lnTo>
                  <a:lnTo>
                    <a:pt x="25" y="436"/>
                  </a:lnTo>
                  <a:lnTo>
                    <a:pt x="0" y="343"/>
                  </a:lnTo>
                  <a:lnTo>
                    <a:pt x="11" y="254"/>
                  </a:lnTo>
                  <a:lnTo>
                    <a:pt x="52" y="168"/>
                  </a:lnTo>
                  <a:lnTo>
                    <a:pt x="124" y="95"/>
                  </a:lnTo>
                  <a:lnTo>
                    <a:pt x="221" y="34"/>
                  </a:lnTo>
                  <a:lnTo>
                    <a:pt x="343" y="0"/>
                  </a:lnTo>
                  <a:lnTo>
                    <a:pt x="428" y="3"/>
                  </a:lnTo>
                  <a:lnTo>
                    <a:pt x="498" y="13"/>
                  </a:lnTo>
                  <a:lnTo>
                    <a:pt x="552" y="31"/>
                  </a:lnTo>
                  <a:lnTo>
                    <a:pt x="597" y="56"/>
                  </a:lnTo>
                  <a:lnTo>
                    <a:pt x="634" y="89"/>
                  </a:lnTo>
                  <a:lnTo>
                    <a:pt x="673" y="133"/>
                  </a:lnTo>
                  <a:lnTo>
                    <a:pt x="713" y="191"/>
                  </a:lnTo>
                  <a:lnTo>
                    <a:pt x="764" y="263"/>
                  </a:lnTo>
                  <a:lnTo>
                    <a:pt x="801" y="232"/>
                  </a:lnTo>
                  <a:lnTo>
                    <a:pt x="874" y="195"/>
                  </a:lnTo>
                  <a:lnTo>
                    <a:pt x="969" y="162"/>
                  </a:lnTo>
                  <a:lnTo>
                    <a:pt x="1078" y="147"/>
                  </a:lnTo>
                  <a:lnTo>
                    <a:pt x="1187" y="160"/>
                  </a:lnTo>
                  <a:lnTo>
                    <a:pt x="1286" y="217"/>
                  </a:lnTo>
                  <a:lnTo>
                    <a:pt x="1363" y="329"/>
                  </a:lnTo>
                  <a:lnTo>
                    <a:pt x="1412" y="511"/>
                  </a:lnTo>
                  <a:lnTo>
                    <a:pt x="1429" y="515"/>
                  </a:lnTo>
                  <a:lnTo>
                    <a:pt x="1448" y="502"/>
                  </a:lnTo>
                  <a:lnTo>
                    <a:pt x="1456" y="488"/>
                  </a:lnTo>
                  <a:lnTo>
                    <a:pt x="1466" y="476"/>
                  </a:lnTo>
                  <a:lnTo>
                    <a:pt x="1472" y="465"/>
                  </a:lnTo>
                  <a:lnTo>
                    <a:pt x="1479" y="457"/>
                  </a:lnTo>
                  <a:lnTo>
                    <a:pt x="1569" y="389"/>
                  </a:lnTo>
                  <a:lnTo>
                    <a:pt x="1656" y="360"/>
                  </a:lnTo>
                  <a:lnTo>
                    <a:pt x="1735" y="362"/>
                  </a:lnTo>
                  <a:lnTo>
                    <a:pt x="1807" y="395"/>
                  </a:lnTo>
                  <a:lnTo>
                    <a:pt x="1867" y="449"/>
                  </a:lnTo>
                  <a:lnTo>
                    <a:pt x="1914" y="527"/>
                  </a:lnTo>
                  <a:lnTo>
                    <a:pt x="1943" y="620"/>
                  </a:lnTo>
                  <a:lnTo>
                    <a:pt x="1955" y="729"/>
                  </a:lnTo>
                  <a:lnTo>
                    <a:pt x="1931" y="783"/>
                  </a:lnTo>
                  <a:lnTo>
                    <a:pt x="1902" y="831"/>
                  </a:lnTo>
                  <a:lnTo>
                    <a:pt x="1867" y="872"/>
                  </a:lnTo>
                  <a:lnTo>
                    <a:pt x="1827" y="907"/>
                  </a:lnTo>
                  <a:lnTo>
                    <a:pt x="1780" y="932"/>
                  </a:lnTo>
                  <a:lnTo>
                    <a:pt x="1732" y="952"/>
                  </a:lnTo>
                  <a:lnTo>
                    <a:pt x="1679" y="963"/>
                  </a:lnTo>
                  <a:lnTo>
                    <a:pt x="1623" y="969"/>
                  </a:lnTo>
                  <a:lnTo>
                    <a:pt x="1580" y="961"/>
                  </a:lnTo>
                  <a:lnTo>
                    <a:pt x="1549" y="973"/>
                  </a:lnTo>
                  <a:lnTo>
                    <a:pt x="1526" y="994"/>
                  </a:lnTo>
                  <a:lnTo>
                    <a:pt x="1509" y="1027"/>
                  </a:lnTo>
                  <a:lnTo>
                    <a:pt x="1489" y="1060"/>
                  </a:lnTo>
                  <a:lnTo>
                    <a:pt x="1464" y="1099"/>
                  </a:lnTo>
                  <a:lnTo>
                    <a:pt x="1429" y="1132"/>
                  </a:lnTo>
                  <a:lnTo>
                    <a:pt x="1383" y="1161"/>
                  </a:lnTo>
                  <a:lnTo>
                    <a:pt x="1371" y="1161"/>
                  </a:lnTo>
                  <a:lnTo>
                    <a:pt x="1359" y="1161"/>
                  </a:lnTo>
                  <a:lnTo>
                    <a:pt x="1350" y="1161"/>
                  </a:lnTo>
                  <a:lnTo>
                    <a:pt x="1340" y="1163"/>
                  </a:lnTo>
                  <a:lnTo>
                    <a:pt x="1319" y="1167"/>
                  </a:lnTo>
                  <a:lnTo>
                    <a:pt x="1299" y="1171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4" name="Freeform 24"/>
            <p:cNvSpPr>
              <a:spLocks/>
            </p:cNvSpPr>
            <p:nvPr/>
          </p:nvSpPr>
          <p:spPr bwMode="auto">
            <a:xfrm>
              <a:off x="1026" y="960"/>
              <a:ext cx="1207" cy="686"/>
            </a:xfrm>
            <a:custGeom>
              <a:avLst/>
              <a:gdLst/>
              <a:ahLst/>
              <a:cxnLst>
                <a:cxn ang="0">
                  <a:pos x="754" y="724"/>
                </a:cxn>
                <a:cxn ang="0">
                  <a:pos x="589" y="743"/>
                </a:cxn>
                <a:cxn ang="0">
                  <a:pos x="438" y="685"/>
                </a:cxn>
                <a:cxn ang="0">
                  <a:pos x="335" y="553"/>
                </a:cxn>
                <a:cxn ang="0">
                  <a:pos x="300" y="458"/>
                </a:cxn>
                <a:cxn ang="0">
                  <a:pos x="256" y="450"/>
                </a:cxn>
                <a:cxn ang="0">
                  <a:pos x="203" y="448"/>
                </a:cxn>
                <a:cxn ang="0">
                  <a:pos x="155" y="443"/>
                </a:cxn>
                <a:cxn ang="0">
                  <a:pos x="64" y="380"/>
                </a:cxn>
                <a:cxn ang="0">
                  <a:pos x="0" y="249"/>
                </a:cxn>
                <a:cxn ang="0">
                  <a:pos x="31" y="123"/>
                </a:cxn>
                <a:cxn ang="0">
                  <a:pos x="149" y="26"/>
                </a:cxn>
                <a:cxn ang="0">
                  <a:pos x="298" y="6"/>
                </a:cxn>
                <a:cxn ang="0">
                  <a:pos x="395" y="45"/>
                </a:cxn>
                <a:cxn ang="0">
                  <a:pos x="467" y="115"/>
                </a:cxn>
                <a:cxn ang="0">
                  <a:pos x="533" y="208"/>
                </a:cxn>
                <a:cxn ang="0">
                  <a:pos x="615" y="222"/>
                </a:cxn>
                <a:cxn ang="0">
                  <a:pos x="791" y="159"/>
                </a:cxn>
                <a:cxn ang="0">
                  <a:pos x="1012" y="175"/>
                </a:cxn>
                <a:cxn ang="0">
                  <a:pos x="1183" y="322"/>
                </a:cxn>
                <a:cxn ang="0">
                  <a:pos x="1229" y="481"/>
                </a:cxn>
                <a:cxn ang="0">
                  <a:pos x="1264" y="487"/>
                </a:cxn>
                <a:cxn ang="0">
                  <a:pos x="1313" y="466"/>
                </a:cxn>
                <a:cxn ang="0">
                  <a:pos x="1355" y="437"/>
                </a:cxn>
                <a:cxn ang="0">
                  <a:pos x="1474" y="367"/>
                </a:cxn>
                <a:cxn ang="0">
                  <a:pos x="1642" y="427"/>
                </a:cxn>
                <a:cxn ang="0">
                  <a:pos x="1697" y="609"/>
                </a:cxn>
                <a:cxn ang="0">
                  <a:pos x="1565" y="770"/>
                </a:cxn>
                <a:cxn ang="0">
                  <a:pos x="1371" y="766"/>
                </a:cxn>
                <a:cxn ang="0">
                  <a:pos x="1330" y="772"/>
                </a:cxn>
                <a:cxn ang="0">
                  <a:pos x="1305" y="830"/>
                </a:cxn>
                <a:cxn ang="0">
                  <a:pos x="1266" y="898"/>
                </a:cxn>
                <a:cxn ang="0">
                  <a:pos x="1152" y="956"/>
                </a:cxn>
                <a:cxn ang="0">
                  <a:pos x="1028" y="927"/>
                </a:cxn>
                <a:cxn ang="0">
                  <a:pos x="938" y="823"/>
                </a:cxn>
                <a:cxn ang="0">
                  <a:pos x="867" y="716"/>
                </a:cxn>
              </a:cxnLst>
              <a:rect l="0" t="0" r="r" b="b"/>
              <a:pathLst>
                <a:path w="1697" h="956">
                  <a:moveTo>
                    <a:pt x="832" y="683"/>
                  </a:moveTo>
                  <a:lnTo>
                    <a:pt x="754" y="724"/>
                  </a:lnTo>
                  <a:lnTo>
                    <a:pt x="675" y="745"/>
                  </a:lnTo>
                  <a:lnTo>
                    <a:pt x="589" y="743"/>
                  </a:lnTo>
                  <a:lnTo>
                    <a:pt x="512" y="726"/>
                  </a:lnTo>
                  <a:lnTo>
                    <a:pt x="438" y="685"/>
                  </a:lnTo>
                  <a:lnTo>
                    <a:pt x="378" y="629"/>
                  </a:lnTo>
                  <a:lnTo>
                    <a:pt x="335" y="553"/>
                  </a:lnTo>
                  <a:lnTo>
                    <a:pt x="316" y="466"/>
                  </a:lnTo>
                  <a:lnTo>
                    <a:pt x="300" y="458"/>
                  </a:lnTo>
                  <a:lnTo>
                    <a:pt x="279" y="454"/>
                  </a:lnTo>
                  <a:lnTo>
                    <a:pt x="256" y="450"/>
                  </a:lnTo>
                  <a:lnTo>
                    <a:pt x="231" y="450"/>
                  </a:lnTo>
                  <a:lnTo>
                    <a:pt x="203" y="448"/>
                  </a:lnTo>
                  <a:lnTo>
                    <a:pt x="178" y="446"/>
                  </a:lnTo>
                  <a:lnTo>
                    <a:pt x="155" y="443"/>
                  </a:lnTo>
                  <a:lnTo>
                    <a:pt x="139" y="441"/>
                  </a:lnTo>
                  <a:lnTo>
                    <a:pt x="64" y="380"/>
                  </a:lnTo>
                  <a:lnTo>
                    <a:pt x="19" y="317"/>
                  </a:lnTo>
                  <a:lnTo>
                    <a:pt x="0" y="249"/>
                  </a:lnTo>
                  <a:lnTo>
                    <a:pt x="6" y="185"/>
                  </a:lnTo>
                  <a:lnTo>
                    <a:pt x="31" y="123"/>
                  </a:lnTo>
                  <a:lnTo>
                    <a:pt x="81" y="68"/>
                  </a:lnTo>
                  <a:lnTo>
                    <a:pt x="149" y="26"/>
                  </a:lnTo>
                  <a:lnTo>
                    <a:pt x="234" y="0"/>
                  </a:lnTo>
                  <a:lnTo>
                    <a:pt x="298" y="6"/>
                  </a:lnTo>
                  <a:lnTo>
                    <a:pt x="351" y="22"/>
                  </a:lnTo>
                  <a:lnTo>
                    <a:pt x="395" y="45"/>
                  </a:lnTo>
                  <a:lnTo>
                    <a:pt x="434" y="78"/>
                  </a:lnTo>
                  <a:lnTo>
                    <a:pt x="467" y="115"/>
                  </a:lnTo>
                  <a:lnTo>
                    <a:pt x="500" y="159"/>
                  </a:lnTo>
                  <a:lnTo>
                    <a:pt x="533" y="208"/>
                  </a:lnTo>
                  <a:lnTo>
                    <a:pt x="572" y="264"/>
                  </a:lnTo>
                  <a:lnTo>
                    <a:pt x="615" y="222"/>
                  </a:lnTo>
                  <a:lnTo>
                    <a:pt x="692" y="185"/>
                  </a:lnTo>
                  <a:lnTo>
                    <a:pt x="791" y="159"/>
                  </a:lnTo>
                  <a:lnTo>
                    <a:pt x="904" y="156"/>
                  </a:lnTo>
                  <a:lnTo>
                    <a:pt x="1012" y="175"/>
                  </a:lnTo>
                  <a:lnTo>
                    <a:pt x="1109" y="229"/>
                  </a:lnTo>
                  <a:lnTo>
                    <a:pt x="1183" y="322"/>
                  </a:lnTo>
                  <a:lnTo>
                    <a:pt x="1224" y="462"/>
                  </a:lnTo>
                  <a:lnTo>
                    <a:pt x="1229" y="481"/>
                  </a:lnTo>
                  <a:lnTo>
                    <a:pt x="1245" y="489"/>
                  </a:lnTo>
                  <a:lnTo>
                    <a:pt x="1264" y="487"/>
                  </a:lnTo>
                  <a:lnTo>
                    <a:pt x="1289" y="479"/>
                  </a:lnTo>
                  <a:lnTo>
                    <a:pt x="1313" y="466"/>
                  </a:lnTo>
                  <a:lnTo>
                    <a:pt x="1336" y="452"/>
                  </a:lnTo>
                  <a:lnTo>
                    <a:pt x="1355" y="437"/>
                  </a:lnTo>
                  <a:lnTo>
                    <a:pt x="1371" y="427"/>
                  </a:lnTo>
                  <a:lnTo>
                    <a:pt x="1474" y="367"/>
                  </a:lnTo>
                  <a:lnTo>
                    <a:pt x="1567" y="375"/>
                  </a:lnTo>
                  <a:lnTo>
                    <a:pt x="1642" y="427"/>
                  </a:lnTo>
                  <a:lnTo>
                    <a:pt x="1689" y="514"/>
                  </a:lnTo>
                  <a:lnTo>
                    <a:pt x="1697" y="609"/>
                  </a:lnTo>
                  <a:lnTo>
                    <a:pt x="1658" y="702"/>
                  </a:lnTo>
                  <a:lnTo>
                    <a:pt x="1565" y="770"/>
                  </a:lnTo>
                  <a:lnTo>
                    <a:pt x="1408" y="797"/>
                  </a:lnTo>
                  <a:lnTo>
                    <a:pt x="1371" y="766"/>
                  </a:lnTo>
                  <a:lnTo>
                    <a:pt x="1348" y="761"/>
                  </a:lnTo>
                  <a:lnTo>
                    <a:pt x="1330" y="772"/>
                  </a:lnTo>
                  <a:lnTo>
                    <a:pt x="1319" y="799"/>
                  </a:lnTo>
                  <a:lnTo>
                    <a:pt x="1305" y="830"/>
                  </a:lnTo>
                  <a:lnTo>
                    <a:pt x="1289" y="867"/>
                  </a:lnTo>
                  <a:lnTo>
                    <a:pt x="1266" y="898"/>
                  </a:lnTo>
                  <a:lnTo>
                    <a:pt x="1235" y="923"/>
                  </a:lnTo>
                  <a:lnTo>
                    <a:pt x="1152" y="956"/>
                  </a:lnTo>
                  <a:lnTo>
                    <a:pt x="1086" y="956"/>
                  </a:lnTo>
                  <a:lnTo>
                    <a:pt x="1028" y="927"/>
                  </a:lnTo>
                  <a:lnTo>
                    <a:pt x="981" y="881"/>
                  </a:lnTo>
                  <a:lnTo>
                    <a:pt x="938" y="823"/>
                  </a:lnTo>
                  <a:lnTo>
                    <a:pt x="902" y="766"/>
                  </a:lnTo>
                  <a:lnTo>
                    <a:pt x="867" y="716"/>
                  </a:lnTo>
                  <a:lnTo>
                    <a:pt x="832" y="683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5" name="Freeform 25"/>
            <p:cNvSpPr>
              <a:spLocks/>
            </p:cNvSpPr>
            <p:nvPr/>
          </p:nvSpPr>
          <p:spPr bwMode="auto">
            <a:xfrm>
              <a:off x="2317" y="1258"/>
              <a:ext cx="1160" cy="1154"/>
            </a:xfrm>
            <a:custGeom>
              <a:avLst/>
              <a:gdLst/>
              <a:ahLst/>
              <a:cxnLst>
                <a:cxn ang="0">
                  <a:pos x="756" y="754"/>
                </a:cxn>
                <a:cxn ang="0">
                  <a:pos x="756" y="0"/>
                </a:cxn>
                <a:cxn ang="0">
                  <a:pos x="906" y="14"/>
                </a:cxn>
                <a:cxn ang="0">
                  <a:pos x="1049" y="58"/>
                </a:cxn>
                <a:cxn ang="0">
                  <a:pos x="1177" y="128"/>
                </a:cxn>
                <a:cxn ang="0">
                  <a:pos x="1290" y="221"/>
                </a:cxn>
                <a:cxn ang="0">
                  <a:pos x="1381" y="332"/>
                </a:cxn>
                <a:cxn ang="0">
                  <a:pos x="1453" y="460"/>
                </a:cxn>
                <a:cxn ang="0">
                  <a:pos x="1497" y="601"/>
                </a:cxn>
                <a:cxn ang="0">
                  <a:pos x="1513" y="754"/>
                </a:cxn>
                <a:cxn ang="0">
                  <a:pos x="1497" y="906"/>
                </a:cxn>
                <a:cxn ang="0">
                  <a:pos x="1453" y="1049"/>
                </a:cxn>
                <a:cxn ang="0">
                  <a:pos x="1381" y="1177"/>
                </a:cxn>
                <a:cxn ang="0">
                  <a:pos x="1290" y="1292"/>
                </a:cxn>
                <a:cxn ang="0">
                  <a:pos x="1177" y="1383"/>
                </a:cxn>
                <a:cxn ang="0">
                  <a:pos x="1049" y="1454"/>
                </a:cxn>
                <a:cxn ang="0">
                  <a:pos x="906" y="1499"/>
                </a:cxn>
                <a:cxn ang="0">
                  <a:pos x="756" y="1515"/>
                </a:cxn>
                <a:cxn ang="0">
                  <a:pos x="603" y="1499"/>
                </a:cxn>
                <a:cxn ang="0">
                  <a:pos x="462" y="1454"/>
                </a:cxn>
                <a:cxn ang="0">
                  <a:pos x="332" y="1383"/>
                </a:cxn>
                <a:cxn ang="0">
                  <a:pos x="221" y="1292"/>
                </a:cxn>
                <a:cxn ang="0">
                  <a:pos x="128" y="1177"/>
                </a:cxn>
                <a:cxn ang="0">
                  <a:pos x="58" y="1049"/>
                </a:cxn>
                <a:cxn ang="0">
                  <a:pos x="14" y="906"/>
                </a:cxn>
                <a:cxn ang="0">
                  <a:pos x="0" y="754"/>
                </a:cxn>
                <a:cxn ang="0">
                  <a:pos x="14" y="601"/>
                </a:cxn>
                <a:cxn ang="0">
                  <a:pos x="58" y="460"/>
                </a:cxn>
                <a:cxn ang="0">
                  <a:pos x="128" y="332"/>
                </a:cxn>
                <a:cxn ang="0">
                  <a:pos x="221" y="221"/>
                </a:cxn>
                <a:cxn ang="0">
                  <a:pos x="332" y="128"/>
                </a:cxn>
                <a:cxn ang="0">
                  <a:pos x="462" y="58"/>
                </a:cxn>
                <a:cxn ang="0">
                  <a:pos x="603" y="14"/>
                </a:cxn>
                <a:cxn ang="0">
                  <a:pos x="756" y="0"/>
                </a:cxn>
                <a:cxn ang="0">
                  <a:pos x="756" y="754"/>
                </a:cxn>
              </a:cxnLst>
              <a:rect l="0" t="0" r="r" b="b"/>
              <a:pathLst>
                <a:path w="1513" h="1515">
                  <a:moveTo>
                    <a:pt x="756" y="754"/>
                  </a:moveTo>
                  <a:lnTo>
                    <a:pt x="756" y="0"/>
                  </a:lnTo>
                  <a:lnTo>
                    <a:pt x="906" y="14"/>
                  </a:lnTo>
                  <a:lnTo>
                    <a:pt x="1049" y="58"/>
                  </a:lnTo>
                  <a:lnTo>
                    <a:pt x="1177" y="128"/>
                  </a:lnTo>
                  <a:lnTo>
                    <a:pt x="1290" y="221"/>
                  </a:lnTo>
                  <a:lnTo>
                    <a:pt x="1381" y="332"/>
                  </a:lnTo>
                  <a:lnTo>
                    <a:pt x="1453" y="460"/>
                  </a:lnTo>
                  <a:lnTo>
                    <a:pt x="1497" y="601"/>
                  </a:lnTo>
                  <a:lnTo>
                    <a:pt x="1513" y="754"/>
                  </a:lnTo>
                  <a:lnTo>
                    <a:pt x="1497" y="906"/>
                  </a:lnTo>
                  <a:lnTo>
                    <a:pt x="1453" y="1049"/>
                  </a:lnTo>
                  <a:lnTo>
                    <a:pt x="1381" y="1177"/>
                  </a:lnTo>
                  <a:lnTo>
                    <a:pt x="1290" y="1292"/>
                  </a:lnTo>
                  <a:lnTo>
                    <a:pt x="1177" y="1383"/>
                  </a:lnTo>
                  <a:lnTo>
                    <a:pt x="1049" y="1454"/>
                  </a:lnTo>
                  <a:lnTo>
                    <a:pt x="906" y="1499"/>
                  </a:lnTo>
                  <a:lnTo>
                    <a:pt x="756" y="1515"/>
                  </a:lnTo>
                  <a:lnTo>
                    <a:pt x="603" y="1499"/>
                  </a:lnTo>
                  <a:lnTo>
                    <a:pt x="462" y="1454"/>
                  </a:lnTo>
                  <a:lnTo>
                    <a:pt x="332" y="1383"/>
                  </a:lnTo>
                  <a:lnTo>
                    <a:pt x="221" y="1292"/>
                  </a:lnTo>
                  <a:lnTo>
                    <a:pt x="128" y="1177"/>
                  </a:lnTo>
                  <a:lnTo>
                    <a:pt x="58" y="1049"/>
                  </a:lnTo>
                  <a:lnTo>
                    <a:pt x="14" y="906"/>
                  </a:lnTo>
                  <a:lnTo>
                    <a:pt x="0" y="754"/>
                  </a:lnTo>
                  <a:lnTo>
                    <a:pt x="14" y="601"/>
                  </a:lnTo>
                  <a:lnTo>
                    <a:pt x="58" y="460"/>
                  </a:lnTo>
                  <a:lnTo>
                    <a:pt x="128" y="332"/>
                  </a:lnTo>
                  <a:lnTo>
                    <a:pt x="221" y="221"/>
                  </a:lnTo>
                  <a:lnTo>
                    <a:pt x="332" y="128"/>
                  </a:lnTo>
                  <a:lnTo>
                    <a:pt x="462" y="58"/>
                  </a:lnTo>
                  <a:lnTo>
                    <a:pt x="603" y="14"/>
                  </a:lnTo>
                  <a:lnTo>
                    <a:pt x="756" y="0"/>
                  </a:lnTo>
                  <a:lnTo>
                    <a:pt x="756" y="754"/>
                  </a:lnTo>
                  <a:close/>
                </a:path>
              </a:pathLst>
            </a:custGeom>
            <a:solidFill>
              <a:srgbClr val="FF990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6" name="Freeform 26"/>
            <p:cNvSpPr>
              <a:spLocks/>
            </p:cNvSpPr>
            <p:nvPr/>
          </p:nvSpPr>
          <p:spPr bwMode="auto">
            <a:xfrm>
              <a:off x="2386" y="1327"/>
              <a:ext cx="1023" cy="1033"/>
            </a:xfrm>
            <a:custGeom>
              <a:avLst/>
              <a:gdLst/>
              <a:ahLst/>
              <a:cxnLst>
                <a:cxn ang="0">
                  <a:pos x="727" y="0"/>
                </a:cxn>
                <a:cxn ang="0">
                  <a:pos x="873" y="14"/>
                </a:cxn>
                <a:cxn ang="0">
                  <a:pos x="1011" y="56"/>
                </a:cxn>
                <a:cxn ang="0">
                  <a:pos x="1133" y="122"/>
                </a:cxn>
                <a:cxn ang="0">
                  <a:pos x="1241" y="213"/>
                </a:cxn>
                <a:cxn ang="0">
                  <a:pos x="1329" y="320"/>
                </a:cxn>
                <a:cxn ang="0">
                  <a:pos x="1397" y="442"/>
                </a:cxn>
                <a:cxn ang="0">
                  <a:pos x="1439" y="578"/>
                </a:cxn>
                <a:cxn ang="0">
                  <a:pos x="1455" y="725"/>
                </a:cxn>
                <a:cxn ang="0">
                  <a:pos x="1439" y="871"/>
                </a:cxn>
                <a:cxn ang="0">
                  <a:pos x="1397" y="1008"/>
                </a:cxn>
                <a:cxn ang="0">
                  <a:pos x="1329" y="1131"/>
                </a:cxn>
                <a:cxn ang="0">
                  <a:pos x="1241" y="1239"/>
                </a:cxn>
                <a:cxn ang="0">
                  <a:pos x="1133" y="1326"/>
                </a:cxn>
                <a:cxn ang="0">
                  <a:pos x="1011" y="1394"/>
                </a:cxn>
                <a:cxn ang="0">
                  <a:pos x="873" y="1437"/>
                </a:cxn>
                <a:cxn ang="0">
                  <a:pos x="727" y="1452"/>
                </a:cxn>
                <a:cxn ang="0">
                  <a:pos x="580" y="1437"/>
                </a:cxn>
                <a:cxn ang="0">
                  <a:pos x="444" y="1394"/>
                </a:cxn>
                <a:cxn ang="0">
                  <a:pos x="320" y="1326"/>
                </a:cxn>
                <a:cxn ang="0">
                  <a:pos x="213" y="1239"/>
                </a:cxn>
                <a:cxn ang="0">
                  <a:pos x="122" y="1131"/>
                </a:cxn>
                <a:cxn ang="0">
                  <a:pos x="56" y="1008"/>
                </a:cxn>
                <a:cxn ang="0">
                  <a:pos x="14" y="871"/>
                </a:cxn>
                <a:cxn ang="0">
                  <a:pos x="0" y="725"/>
                </a:cxn>
                <a:cxn ang="0">
                  <a:pos x="14" y="578"/>
                </a:cxn>
                <a:cxn ang="0">
                  <a:pos x="56" y="442"/>
                </a:cxn>
                <a:cxn ang="0">
                  <a:pos x="122" y="320"/>
                </a:cxn>
                <a:cxn ang="0">
                  <a:pos x="213" y="213"/>
                </a:cxn>
                <a:cxn ang="0">
                  <a:pos x="320" y="122"/>
                </a:cxn>
                <a:cxn ang="0">
                  <a:pos x="444" y="56"/>
                </a:cxn>
                <a:cxn ang="0">
                  <a:pos x="580" y="14"/>
                </a:cxn>
                <a:cxn ang="0">
                  <a:pos x="727" y="0"/>
                </a:cxn>
              </a:cxnLst>
              <a:rect l="0" t="0" r="r" b="b"/>
              <a:pathLst>
                <a:path w="1455" h="1452">
                  <a:moveTo>
                    <a:pt x="727" y="0"/>
                  </a:moveTo>
                  <a:lnTo>
                    <a:pt x="873" y="14"/>
                  </a:lnTo>
                  <a:lnTo>
                    <a:pt x="1011" y="56"/>
                  </a:lnTo>
                  <a:lnTo>
                    <a:pt x="1133" y="122"/>
                  </a:lnTo>
                  <a:lnTo>
                    <a:pt x="1241" y="213"/>
                  </a:lnTo>
                  <a:lnTo>
                    <a:pt x="1329" y="320"/>
                  </a:lnTo>
                  <a:lnTo>
                    <a:pt x="1397" y="442"/>
                  </a:lnTo>
                  <a:lnTo>
                    <a:pt x="1439" y="578"/>
                  </a:lnTo>
                  <a:lnTo>
                    <a:pt x="1455" y="725"/>
                  </a:lnTo>
                  <a:lnTo>
                    <a:pt x="1439" y="871"/>
                  </a:lnTo>
                  <a:lnTo>
                    <a:pt x="1397" y="1008"/>
                  </a:lnTo>
                  <a:lnTo>
                    <a:pt x="1329" y="1131"/>
                  </a:lnTo>
                  <a:lnTo>
                    <a:pt x="1241" y="1239"/>
                  </a:lnTo>
                  <a:lnTo>
                    <a:pt x="1133" y="1326"/>
                  </a:lnTo>
                  <a:lnTo>
                    <a:pt x="1011" y="1394"/>
                  </a:lnTo>
                  <a:lnTo>
                    <a:pt x="873" y="1437"/>
                  </a:lnTo>
                  <a:lnTo>
                    <a:pt x="727" y="1452"/>
                  </a:lnTo>
                  <a:lnTo>
                    <a:pt x="580" y="1437"/>
                  </a:lnTo>
                  <a:lnTo>
                    <a:pt x="444" y="1394"/>
                  </a:lnTo>
                  <a:lnTo>
                    <a:pt x="320" y="1326"/>
                  </a:lnTo>
                  <a:lnTo>
                    <a:pt x="213" y="1239"/>
                  </a:lnTo>
                  <a:lnTo>
                    <a:pt x="122" y="1131"/>
                  </a:lnTo>
                  <a:lnTo>
                    <a:pt x="56" y="1008"/>
                  </a:lnTo>
                  <a:lnTo>
                    <a:pt x="14" y="871"/>
                  </a:lnTo>
                  <a:lnTo>
                    <a:pt x="0" y="725"/>
                  </a:lnTo>
                  <a:lnTo>
                    <a:pt x="14" y="578"/>
                  </a:lnTo>
                  <a:lnTo>
                    <a:pt x="56" y="442"/>
                  </a:lnTo>
                  <a:lnTo>
                    <a:pt x="122" y="320"/>
                  </a:lnTo>
                  <a:lnTo>
                    <a:pt x="213" y="213"/>
                  </a:lnTo>
                  <a:lnTo>
                    <a:pt x="320" y="122"/>
                  </a:lnTo>
                  <a:lnTo>
                    <a:pt x="444" y="56"/>
                  </a:lnTo>
                  <a:lnTo>
                    <a:pt x="580" y="1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FF00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7" name="Freeform 27"/>
            <p:cNvSpPr>
              <a:spLocks/>
            </p:cNvSpPr>
            <p:nvPr/>
          </p:nvSpPr>
          <p:spPr bwMode="auto">
            <a:xfrm>
              <a:off x="2447" y="1453"/>
              <a:ext cx="824" cy="83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95" y="9"/>
                </a:cxn>
                <a:cxn ang="0">
                  <a:pos x="805" y="44"/>
                </a:cxn>
                <a:cxn ang="0">
                  <a:pos x="902" y="97"/>
                </a:cxn>
                <a:cxn ang="0">
                  <a:pos x="989" y="168"/>
                </a:cxn>
                <a:cxn ang="0">
                  <a:pos x="1059" y="254"/>
                </a:cxn>
                <a:cxn ang="0">
                  <a:pos x="1114" y="353"/>
                </a:cxn>
                <a:cxn ang="0">
                  <a:pos x="1147" y="459"/>
                </a:cxn>
                <a:cxn ang="0">
                  <a:pos x="1160" y="578"/>
                </a:cxn>
                <a:cxn ang="0">
                  <a:pos x="1147" y="692"/>
                </a:cxn>
                <a:cxn ang="0">
                  <a:pos x="1114" y="802"/>
                </a:cxn>
                <a:cxn ang="0">
                  <a:pos x="1059" y="899"/>
                </a:cxn>
                <a:cxn ang="0">
                  <a:pos x="989" y="987"/>
                </a:cxn>
                <a:cxn ang="0">
                  <a:pos x="902" y="1056"/>
                </a:cxn>
                <a:cxn ang="0">
                  <a:pos x="805" y="1111"/>
                </a:cxn>
                <a:cxn ang="0">
                  <a:pos x="695" y="1144"/>
                </a:cxn>
                <a:cxn ang="0">
                  <a:pos x="580" y="1157"/>
                </a:cxn>
                <a:cxn ang="0">
                  <a:pos x="462" y="1144"/>
                </a:cxn>
                <a:cxn ang="0">
                  <a:pos x="353" y="1111"/>
                </a:cxn>
                <a:cxn ang="0">
                  <a:pos x="254" y="1056"/>
                </a:cxn>
                <a:cxn ang="0">
                  <a:pos x="169" y="987"/>
                </a:cxn>
                <a:cxn ang="0">
                  <a:pos x="97" y="899"/>
                </a:cxn>
                <a:cxn ang="0">
                  <a:pos x="45" y="802"/>
                </a:cxn>
                <a:cxn ang="0">
                  <a:pos x="10" y="692"/>
                </a:cxn>
                <a:cxn ang="0">
                  <a:pos x="0" y="578"/>
                </a:cxn>
                <a:cxn ang="0">
                  <a:pos x="10" y="459"/>
                </a:cxn>
                <a:cxn ang="0">
                  <a:pos x="45" y="353"/>
                </a:cxn>
                <a:cxn ang="0">
                  <a:pos x="97" y="254"/>
                </a:cxn>
                <a:cxn ang="0">
                  <a:pos x="169" y="168"/>
                </a:cxn>
                <a:cxn ang="0">
                  <a:pos x="254" y="97"/>
                </a:cxn>
                <a:cxn ang="0">
                  <a:pos x="353" y="44"/>
                </a:cxn>
                <a:cxn ang="0">
                  <a:pos x="462" y="9"/>
                </a:cxn>
                <a:cxn ang="0">
                  <a:pos x="580" y="0"/>
                </a:cxn>
              </a:cxnLst>
              <a:rect l="0" t="0" r="r" b="b"/>
              <a:pathLst>
                <a:path w="1160" h="1157">
                  <a:moveTo>
                    <a:pt x="580" y="0"/>
                  </a:moveTo>
                  <a:lnTo>
                    <a:pt x="695" y="9"/>
                  </a:lnTo>
                  <a:lnTo>
                    <a:pt x="805" y="44"/>
                  </a:lnTo>
                  <a:lnTo>
                    <a:pt x="902" y="97"/>
                  </a:lnTo>
                  <a:lnTo>
                    <a:pt x="989" y="168"/>
                  </a:lnTo>
                  <a:lnTo>
                    <a:pt x="1059" y="254"/>
                  </a:lnTo>
                  <a:lnTo>
                    <a:pt x="1114" y="353"/>
                  </a:lnTo>
                  <a:lnTo>
                    <a:pt x="1147" y="459"/>
                  </a:lnTo>
                  <a:lnTo>
                    <a:pt x="1160" y="578"/>
                  </a:lnTo>
                  <a:lnTo>
                    <a:pt x="1147" y="692"/>
                  </a:lnTo>
                  <a:lnTo>
                    <a:pt x="1114" y="802"/>
                  </a:lnTo>
                  <a:lnTo>
                    <a:pt x="1059" y="899"/>
                  </a:lnTo>
                  <a:lnTo>
                    <a:pt x="989" y="987"/>
                  </a:lnTo>
                  <a:lnTo>
                    <a:pt x="902" y="1056"/>
                  </a:lnTo>
                  <a:lnTo>
                    <a:pt x="805" y="1111"/>
                  </a:lnTo>
                  <a:lnTo>
                    <a:pt x="695" y="1144"/>
                  </a:lnTo>
                  <a:lnTo>
                    <a:pt x="580" y="1157"/>
                  </a:lnTo>
                  <a:lnTo>
                    <a:pt x="462" y="1144"/>
                  </a:lnTo>
                  <a:lnTo>
                    <a:pt x="353" y="1111"/>
                  </a:lnTo>
                  <a:lnTo>
                    <a:pt x="254" y="1056"/>
                  </a:lnTo>
                  <a:lnTo>
                    <a:pt x="169" y="987"/>
                  </a:lnTo>
                  <a:lnTo>
                    <a:pt x="97" y="899"/>
                  </a:lnTo>
                  <a:lnTo>
                    <a:pt x="45" y="802"/>
                  </a:lnTo>
                  <a:lnTo>
                    <a:pt x="10" y="692"/>
                  </a:lnTo>
                  <a:lnTo>
                    <a:pt x="0" y="578"/>
                  </a:lnTo>
                  <a:lnTo>
                    <a:pt x="10" y="459"/>
                  </a:lnTo>
                  <a:lnTo>
                    <a:pt x="45" y="353"/>
                  </a:lnTo>
                  <a:lnTo>
                    <a:pt x="97" y="254"/>
                  </a:lnTo>
                  <a:lnTo>
                    <a:pt x="169" y="168"/>
                  </a:lnTo>
                  <a:lnTo>
                    <a:pt x="254" y="97"/>
                  </a:lnTo>
                  <a:lnTo>
                    <a:pt x="353" y="44"/>
                  </a:lnTo>
                  <a:lnTo>
                    <a:pt x="462" y="9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8" name="Freeform 28"/>
            <p:cNvSpPr>
              <a:spLocks/>
            </p:cNvSpPr>
            <p:nvPr/>
          </p:nvSpPr>
          <p:spPr bwMode="auto">
            <a:xfrm>
              <a:off x="2862" y="1837"/>
              <a:ext cx="69" cy="5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6" y="2"/>
                </a:cxn>
                <a:cxn ang="0">
                  <a:pos x="82" y="10"/>
                </a:cxn>
                <a:cxn ang="0">
                  <a:pos x="91" y="19"/>
                </a:cxn>
                <a:cxn ang="0">
                  <a:pos x="97" y="37"/>
                </a:cxn>
                <a:cxn ang="0">
                  <a:pos x="91" y="52"/>
                </a:cxn>
                <a:cxn ang="0">
                  <a:pos x="82" y="66"/>
                </a:cxn>
                <a:cxn ang="0">
                  <a:pos x="66" y="75"/>
                </a:cxn>
                <a:cxn ang="0">
                  <a:pos x="51" y="79"/>
                </a:cxn>
                <a:cxn ang="0">
                  <a:pos x="39" y="77"/>
                </a:cxn>
                <a:cxn ang="0">
                  <a:pos x="29" y="75"/>
                </a:cxn>
                <a:cxn ang="0">
                  <a:pos x="19" y="70"/>
                </a:cxn>
                <a:cxn ang="0">
                  <a:pos x="14" y="66"/>
                </a:cxn>
                <a:cxn ang="0">
                  <a:pos x="2" y="52"/>
                </a:cxn>
                <a:cxn ang="0">
                  <a:pos x="0" y="37"/>
                </a:cxn>
                <a:cxn ang="0">
                  <a:pos x="2" y="19"/>
                </a:cxn>
                <a:cxn ang="0">
                  <a:pos x="14" y="10"/>
                </a:cxn>
                <a:cxn ang="0">
                  <a:pos x="19" y="4"/>
                </a:cxn>
                <a:cxn ang="0">
                  <a:pos x="29" y="2"/>
                </a:cxn>
                <a:cxn ang="0">
                  <a:pos x="39" y="0"/>
                </a:cxn>
                <a:cxn ang="0">
                  <a:pos x="51" y="0"/>
                </a:cxn>
              </a:cxnLst>
              <a:rect l="0" t="0" r="r" b="b"/>
              <a:pathLst>
                <a:path w="97" h="79">
                  <a:moveTo>
                    <a:pt x="51" y="0"/>
                  </a:moveTo>
                  <a:lnTo>
                    <a:pt x="66" y="2"/>
                  </a:lnTo>
                  <a:lnTo>
                    <a:pt x="82" y="10"/>
                  </a:lnTo>
                  <a:lnTo>
                    <a:pt x="91" y="19"/>
                  </a:lnTo>
                  <a:lnTo>
                    <a:pt x="97" y="37"/>
                  </a:lnTo>
                  <a:lnTo>
                    <a:pt x="91" y="52"/>
                  </a:lnTo>
                  <a:lnTo>
                    <a:pt x="82" y="66"/>
                  </a:lnTo>
                  <a:lnTo>
                    <a:pt x="66" y="75"/>
                  </a:lnTo>
                  <a:lnTo>
                    <a:pt x="51" y="79"/>
                  </a:lnTo>
                  <a:lnTo>
                    <a:pt x="39" y="77"/>
                  </a:lnTo>
                  <a:lnTo>
                    <a:pt x="29" y="75"/>
                  </a:lnTo>
                  <a:lnTo>
                    <a:pt x="19" y="70"/>
                  </a:lnTo>
                  <a:lnTo>
                    <a:pt x="14" y="66"/>
                  </a:lnTo>
                  <a:lnTo>
                    <a:pt x="2" y="52"/>
                  </a:lnTo>
                  <a:lnTo>
                    <a:pt x="0" y="37"/>
                  </a:lnTo>
                  <a:lnTo>
                    <a:pt x="2" y="19"/>
                  </a:lnTo>
                  <a:lnTo>
                    <a:pt x="14" y="10"/>
                  </a:lnTo>
                  <a:lnTo>
                    <a:pt x="19" y="4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89" name="Freeform 29"/>
            <p:cNvSpPr>
              <a:spLocks/>
            </p:cNvSpPr>
            <p:nvPr/>
          </p:nvSpPr>
          <p:spPr bwMode="auto">
            <a:xfrm>
              <a:off x="2465" y="1741"/>
              <a:ext cx="212" cy="228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76" y="2"/>
                </a:cxn>
                <a:cxn ang="0">
                  <a:pos x="205" y="12"/>
                </a:cxn>
                <a:cxn ang="0">
                  <a:pos x="230" y="25"/>
                </a:cxn>
                <a:cxn ang="0">
                  <a:pos x="254" y="45"/>
                </a:cxn>
                <a:cxn ang="0">
                  <a:pos x="271" y="66"/>
                </a:cxn>
                <a:cxn ang="0">
                  <a:pos x="285" y="93"/>
                </a:cxn>
                <a:cxn ang="0">
                  <a:pos x="294" y="122"/>
                </a:cxn>
                <a:cxn ang="0">
                  <a:pos x="298" y="155"/>
                </a:cxn>
                <a:cxn ang="0">
                  <a:pos x="294" y="186"/>
                </a:cxn>
                <a:cxn ang="0">
                  <a:pos x="285" y="217"/>
                </a:cxn>
                <a:cxn ang="0">
                  <a:pos x="271" y="242"/>
                </a:cxn>
                <a:cxn ang="0">
                  <a:pos x="254" y="268"/>
                </a:cxn>
                <a:cxn ang="0">
                  <a:pos x="230" y="285"/>
                </a:cxn>
                <a:cxn ang="0">
                  <a:pos x="205" y="303"/>
                </a:cxn>
                <a:cxn ang="0">
                  <a:pos x="176" y="312"/>
                </a:cxn>
                <a:cxn ang="0">
                  <a:pos x="147" y="316"/>
                </a:cxn>
                <a:cxn ang="0">
                  <a:pos x="116" y="312"/>
                </a:cxn>
                <a:cxn ang="0">
                  <a:pos x="89" y="303"/>
                </a:cxn>
                <a:cxn ang="0">
                  <a:pos x="64" y="285"/>
                </a:cxn>
                <a:cxn ang="0">
                  <a:pos x="42" y="268"/>
                </a:cxn>
                <a:cxn ang="0">
                  <a:pos x="23" y="242"/>
                </a:cxn>
                <a:cxn ang="0">
                  <a:pos x="9" y="217"/>
                </a:cxn>
                <a:cxn ang="0">
                  <a:pos x="1" y="186"/>
                </a:cxn>
                <a:cxn ang="0">
                  <a:pos x="0" y="155"/>
                </a:cxn>
                <a:cxn ang="0">
                  <a:pos x="1" y="122"/>
                </a:cxn>
                <a:cxn ang="0">
                  <a:pos x="9" y="93"/>
                </a:cxn>
                <a:cxn ang="0">
                  <a:pos x="23" y="66"/>
                </a:cxn>
                <a:cxn ang="0">
                  <a:pos x="42" y="45"/>
                </a:cxn>
                <a:cxn ang="0">
                  <a:pos x="64" y="25"/>
                </a:cxn>
                <a:cxn ang="0">
                  <a:pos x="89" y="12"/>
                </a:cxn>
                <a:cxn ang="0">
                  <a:pos x="116" y="2"/>
                </a:cxn>
                <a:cxn ang="0">
                  <a:pos x="147" y="0"/>
                </a:cxn>
              </a:cxnLst>
              <a:rect l="0" t="0" r="r" b="b"/>
              <a:pathLst>
                <a:path w="298" h="316">
                  <a:moveTo>
                    <a:pt x="147" y="0"/>
                  </a:moveTo>
                  <a:lnTo>
                    <a:pt x="176" y="2"/>
                  </a:lnTo>
                  <a:lnTo>
                    <a:pt x="205" y="12"/>
                  </a:lnTo>
                  <a:lnTo>
                    <a:pt x="230" y="25"/>
                  </a:lnTo>
                  <a:lnTo>
                    <a:pt x="254" y="45"/>
                  </a:lnTo>
                  <a:lnTo>
                    <a:pt x="271" y="66"/>
                  </a:lnTo>
                  <a:lnTo>
                    <a:pt x="285" y="93"/>
                  </a:lnTo>
                  <a:lnTo>
                    <a:pt x="294" y="122"/>
                  </a:lnTo>
                  <a:lnTo>
                    <a:pt x="298" y="155"/>
                  </a:lnTo>
                  <a:lnTo>
                    <a:pt x="294" y="186"/>
                  </a:lnTo>
                  <a:lnTo>
                    <a:pt x="285" y="217"/>
                  </a:lnTo>
                  <a:lnTo>
                    <a:pt x="271" y="242"/>
                  </a:lnTo>
                  <a:lnTo>
                    <a:pt x="254" y="268"/>
                  </a:lnTo>
                  <a:lnTo>
                    <a:pt x="230" y="285"/>
                  </a:lnTo>
                  <a:lnTo>
                    <a:pt x="205" y="303"/>
                  </a:lnTo>
                  <a:lnTo>
                    <a:pt x="176" y="312"/>
                  </a:lnTo>
                  <a:lnTo>
                    <a:pt x="147" y="316"/>
                  </a:lnTo>
                  <a:lnTo>
                    <a:pt x="116" y="312"/>
                  </a:lnTo>
                  <a:lnTo>
                    <a:pt x="89" y="303"/>
                  </a:lnTo>
                  <a:lnTo>
                    <a:pt x="64" y="285"/>
                  </a:lnTo>
                  <a:lnTo>
                    <a:pt x="42" y="268"/>
                  </a:lnTo>
                  <a:lnTo>
                    <a:pt x="23" y="242"/>
                  </a:lnTo>
                  <a:lnTo>
                    <a:pt x="9" y="217"/>
                  </a:lnTo>
                  <a:lnTo>
                    <a:pt x="1" y="186"/>
                  </a:lnTo>
                  <a:lnTo>
                    <a:pt x="0" y="155"/>
                  </a:lnTo>
                  <a:lnTo>
                    <a:pt x="1" y="122"/>
                  </a:lnTo>
                  <a:lnTo>
                    <a:pt x="9" y="93"/>
                  </a:lnTo>
                  <a:lnTo>
                    <a:pt x="23" y="66"/>
                  </a:lnTo>
                  <a:lnTo>
                    <a:pt x="42" y="45"/>
                  </a:lnTo>
                  <a:lnTo>
                    <a:pt x="64" y="25"/>
                  </a:lnTo>
                  <a:lnTo>
                    <a:pt x="89" y="12"/>
                  </a:lnTo>
                  <a:lnTo>
                    <a:pt x="116" y="2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8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0" name="Freeform 30"/>
            <p:cNvSpPr>
              <a:spLocks/>
            </p:cNvSpPr>
            <p:nvPr/>
          </p:nvSpPr>
          <p:spPr bwMode="auto">
            <a:xfrm>
              <a:off x="3133" y="1747"/>
              <a:ext cx="216" cy="221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82" y="2"/>
                </a:cxn>
                <a:cxn ang="0">
                  <a:pos x="212" y="10"/>
                </a:cxn>
                <a:cxn ang="0">
                  <a:pos x="237" y="23"/>
                </a:cxn>
                <a:cxn ang="0">
                  <a:pos x="260" y="42"/>
                </a:cxn>
                <a:cxn ang="0">
                  <a:pos x="277" y="64"/>
                </a:cxn>
                <a:cxn ang="0">
                  <a:pos x="291" y="93"/>
                </a:cxn>
                <a:cxn ang="0">
                  <a:pos x="301" y="120"/>
                </a:cxn>
                <a:cxn ang="0">
                  <a:pos x="305" y="155"/>
                </a:cxn>
                <a:cxn ang="0">
                  <a:pos x="301" y="184"/>
                </a:cxn>
                <a:cxn ang="0">
                  <a:pos x="291" y="215"/>
                </a:cxn>
                <a:cxn ang="0">
                  <a:pos x="277" y="240"/>
                </a:cxn>
                <a:cxn ang="0">
                  <a:pos x="260" y="264"/>
                </a:cxn>
                <a:cxn ang="0">
                  <a:pos x="237" y="281"/>
                </a:cxn>
                <a:cxn ang="0">
                  <a:pos x="212" y="296"/>
                </a:cxn>
                <a:cxn ang="0">
                  <a:pos x="182" y="306"/>
                </a:cxn>
                <a:cxn ang="0">
                  <a:pos x="153" y="310"/>
                </a:cxn>
                <a:cxn ang="0">
                  <a:pos x="120" y="306"/>
                </a:cxn>
                <a:cxn ang="0">
                  <a:pos x="93" y="296"/>
                </a:cxn>
                <a:cxn ang="0">
                  <a:pos x="66" y="281"/>
                </a:cxn>
                <a:cxn ang="0">
                  <a:pos x="45" y="264"/>
                </a:cxn>
                <a:cxn ang="0">
                  <a:pos x="23" y="240"/>
                </a:cxn>
                <a:cxn ang="0">
                  <a:pos x="10" y="215"/>
                </a:cxn>
                <a:cxn ang="0">
                  <a:pos x="2" y="184"/>
                </a:cxn>
                <a:cxn ang="0">
                  <a:pos x="0" y="155"/>
                </a:cxn>
                <a:cxn ang="0">
                  <a:pos x="2" y="120"/>
                </a:cxn>
                <a:cxn ang="0">
                  <a:pos x="10" y="93"/>
                </a:cxn>
                <a:cxn ang="0">
                  <a:pos x="23" y="64"/>
                </a:cxn>
                <a:cxn ang="0">
                  <a:pos x="45" y="42"/>
                </a:cxn>
                <a:cxn ang="0">
                  <a:pos x="66" y="23"/>
                </a:cxn>
                <a:cxn ang="0">
                  <a:pos x="93" y="10"/>
                </a:cxn>
                <a:cxn ang="0">
                  <a:pos x="120" y="2"/>
                </a:cxn>
                <a:cxn ang="0">
                  <a:pos x="153" y="0"/>
                </a:cxn>
              </a:cxnLst>
              <a:rect l="0" t="0" r="r" b="b"/>
              <a:pathLst>
                <a:path w="305" h="310">
                  <a:moveTo>
                    <a:pt x="153" y="0"/>
                  </a:moveTo>
                  <a:lnTo>
                    <a:pt x="182" y="2"/>
                  </a:lnTo>
                  <a:lnTo>
                    <a:pt x="212" y="10"/>
                  </a:lnTo>
                  <a:lnTo>
                    <a:pt x="237" y="23"/>
                  </a:lnTo>
                  <a:lnTo>
                    <a:pt x="260" y="42"/>
                  </a:lnTo>
                  <a:lnTo>
                    <a:pt x="277" y="64"/>
                  </a:lnTo>
                  <a:lnTo>
                    <a:pt x="291" y="93"/>
                  </a:lnTo>
                  <a:lnTo>
                    <a:pt x="301" y="120"/>
                  </a:lnTo>
                  <a:lnTo>
                    <a:pt x="305" y="155"/>
                  </a:lnTo>
                  <a:lnTo>
                    <a:pt x="301" y="184"/>
                  </a:lnTo>
                  <a:lnTo>
                    <a:pt x="291" y="215"/>
                  </a:lnTo>
                  <a:lnTo>
                    <a:pt x="277" y="240"/>
                  </a:lnTo>
                  <a:lnTo>
                    <a:pt x="260" y="264"/>
                  </a:lnTo>
                  <a:lnTo>
                    <a:pt x="237" y="281"/>
                  </a:lnTo>
                  <a:lnTo>
                    <a:pt x="212" y="296"/>
                  </a:lnTo>
                  <a:lnTo>
                    <a:pt x="182" y="306"/>
                  </a:lnTo>
                  <a:lnTo>
                    <a:pt x="153" y="310"/>
                  </a:lnTo>
                  <a:lnTo>
                    <a:pt x="120" y="306"/>
                  </a:lnTo>
                  <a:lnTo>
                    <a:pt x="93" y="296"/>
                  </a:lnTo>
                  <a:lnTo>
                    <a:pt x="66" y="281"/>
                  </a:lnTo>
                  <a:lnTo>
                    <a:pt x="45" y="264"/>
                  </a:lnTo>
                  <a:lnTo>
                    <a:pt x="23" y="240"/>
                  </a:lnTo>
                  <a:lnTo>
                    <a:pt x="10" y="215"/>
                  </a:lnTo>
                  <a:lnTo>
                    <a:pt x="2" y="184"/>
                  </a:lnTo>
                  <a:lnTo>
                    <a:pt x="0" y="155"/>
                  </a:lnTo>
                  <a:lnTo>
                    <a:pt x="2" y="120"/>
                  </a:lnTo>
                  <a:lnTo>
                    <a:pt x="10" y="93"/>
                  </a:lnTo>
                  <a:lnTo>
                    <a:pt x="23" y="64"/>
                  </a:lnTo>
                  <a:lnTo>
                    <a:pt x="45" y="42"/>
                  </a:lnTo>
                  <a:lnTo>
                    <a:pt x="66" y="23"/>
                  </a:lnTo>
                  <a:lnTo>
                    <a:pt x="93" y="10"/>
                  </a:lnTo>
                  <a:lnTo>
                    <a:pt x="120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8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1" name="Freeform 31"/>
            <p:cNvSpPr>
              <a:spLocks/>
            </p:cNvSpPr>
            <p:nvPr/>
          </p:nvSpPr>
          <p:spPr bwMode="auto">
            <a:xfrm>
              <a:off x="2680" y="1699"/>
              <a:ext cx="129" cy="75"/>
            </a:xfrm>
            <a:custGeom>
              <a:avLst/>
              <a:gdLst/>
              <a:ahLst/>
              <a:cxnLst>
                <a:cxn ang="0">
                  <a:pos x="180" y="44"/>
                </a:cxn>
                <a:cxn ang="0">
                  <a:pos x="167" y="48"/>
                </a:cxn>
                <a:cxn ang="0">
                  <a:pos x="155" y="58"/>
                </a:cxn>
                <a:cxn ang="0">
                  <a:pos x="144" y="70"/>
                </a:cxn>
                <a:cxn ang="0">
                  <a:pos x="134" y="83"/>
                </a:cxn>
                <a:cxn ang="0">
                  <a:pos x="120" y="93"/>
                </a:cxn>
                <a:cxn ang="0">
                  <a:pos x="107" y="101"/>
                </a:cxn>
                <a:cxn ang="0">
                  <a:pos x="91" y="103"/>
                </a:cxn>
                <a:cxn ang="0">
                  <a:pos x="76" y="99"/>
                </a:cxn>
                <a:cxn ang="0">
                  <a:pos x="64" y="81"/>
                </a:cxn>
                <a:cxn ang="0">
                  <a:pos x="60" y="66"/>
                </a:cxn>
                <a:cxn ang="0">
                  <a:pos x="60" y="50"/>
                </a:cxn>
                <a:cxn ang="0">
                  <a:pos x="66" y="41"/>
                </a:cxn>
                <a:cxn ang="0">
                  <a:pos x="68" y="29"/>
                </a:cxn>
                <a:cxn ang="0">
                  <a:pos x="72" y="23"/>
                </a:cxn>
                <a:cxn ang="0">
                  <a:pos x="72" y="21"/>
                </a:cxn>
                <a:cxn ang="0">
                  <a:pos x="68" y="23"/>
                </a:cxn>
                <a:cxn ang="0">
                  <a:pos x="0" y="56"/>
                </a:cxn>
                <a:cxn ang="0">
                  <a:pos x="10" y="35"/>
                </a:cxn>
                <a:cxn ang="0">
                  <a:pos x="25" y="21"/>
                </a:cxn>
                <a:cxn ang="0">
                  <a:pos x="45" y="10"/>
                </a:cxn>
                <a:cxn ang="0">
                  <a:pos x="68" y="4"/>
                </a:cxn>
                <a:cxn ang="0">
                  <a:pos x="91" y="0"/>
                </a:cxn>
                <a:cxn ang="0">
                  <a:pos x="115" y="2"/>
                </a:cxn>
                <a:cxn ang="0">
                  <a:pos x="136" y="6"/>
                </a:cxn>
                <a:cxn ang="0">
                  <a:pos x="159" y="15"/>
                </a:cxn>
                <a:cxn ang="0">
                  <a:pos x="163" y="19"/>
                </a:cxn>
                <a:cxn ang="0">
                  <a:pos x="173" y="25"/>
                </a:cxn>
                <a:cxn ang="0">
                  <a:pos x="179" y="31"/>
                </a:cxn>
                <a:cxn ang="0">
                  <a:pos x="180" y="44"/>
                </a:cxn>
              </a:cxnLst>
              <a:rect l="0" t="0" r="r" b="b"/>
              <a:pathLst>
                <a:path w="180" h="103">
                  <a:moveTo>
                    <a:pt x="180" y="44"/>
                  </a:moveTo>
                  <a:lnTo>
                    <a:pt x="167" y="48"/>
                  </a:lnTo>
                  <a:lnTo>
                    <a:pt x="155" y="58"/>
                  </a:lnTo>
                  <a:lnTo>
                    <a:pt x="144" y="70"/>
                  </a:lnTo>
                  <a:lnTo>
                    <a:pt x="134" y="83"/>
                  </a:lnTo>
                  <a:lnTo>
                    <a:pt x="120" y="93"/>
                  </a:lnTo>
                  <a:lnTo>
                    <a:pt x="107" y="101"/>
                  </a:lnTo>
                  <a:lnTo>
                    <a:pt x="91" y="103"/>
                  </a:lnTo>
                  <a:lnTo>
                    <a:pt x="76" y="99"/>
                  </a:lnTo>
                  <a:lnTo>
                    <a:pt x="64" y="81"/>
                  </a:lnTo>
                  <a:lnTo>
                    <a:pt x="60" y="66"/>
                  </a:lnTo>
                  <a:lnTo>
                    <a:pt x="60" y="50"/>
                  </a:lnTo>
                  <a:lnTo>
                    <a:pt x="66" y="41"/>
                  </a:lnTo>
                  <a:lnTo>
                    <a:pt x="68" y="29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68" y="23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25" y="21"/>
                  </a:lnTo>
                  <a:lnTo>
                    <a:pt x="45" y="10"/>
                  </a:lnTo>
                  <a:lnTo>
                    <a:pt x="68" y="4"/>
                  </a:lnTo>
                  <a:lnTo>
                    <a:pt x="91" y="0"/>
                  </a:lnTo>
                  <a:lnTo>
                    <a:pt x="115" y="2"/>
                  </a:lnTo>
                  <a:lnTo>
                    <a:pt x="136" y="6"/>
                  </a:lnTo>
                  <a:lnTo>
                    <a:pt x="159" y="15"/>
                  </a:lnTo>
                  <a:lnTo>
                    <a:pt x="163" y="19"/>
                  </a:lnTo>
                  <a:lnTo>
                    <a:pt x="173" y="25"/>
                  </a:lnTo>
                  <a:lnTo>
                    <a:pt x="179" y="31"/>
                  </a:lnTo>
                  <a:lnTo>
                    <a:pt x="18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2" name="Freeform 32"/>
            <p:cNvSpPr>
              <a:spLocks/>
            </p:cNvSpPr>
            <p:nvPr/>
          </p:nvSpPr>
          <p:spPr bwMode="auto">
            <a:xfrm>
              <a:off x="2993" y="1701"/>
              <a:ext cx="126" cy="76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12" y="50"/>
                </a:cxn>
                <a:cxn ang="0">
                  <a:pos x="22" y="60"/>
                </a:cxn>
                <a:cxn ang="0">
                  <a:pos x="33" y="72"/>
                </a:cxn>
                <a:cxn ang="0">
                  <a:pos x="45" y="85"/>
                </a:cxn>
                <a:cxn ang="0">
                  <a:pos x="57" y="95"/>
                </a:cxn>
                <a:cxn ang="0">
                  <a:pos x="72" y="103"/>
                </a:cxn>
                <a:cxn ang="0">
                  <a:pos x="88" y="105"/>
                </a:cxn>
                <a:cxn ang="0">
                  <a:pos x="107" y="101"/>
                </a:cxn>
                <a:cxn ang="0">
                  <a:pos x="115" y="83"/>
                </a:cxn>
                <a:cxn ang="0">
                  <a:pos x="119" y="68"/>
                </a:cxn>
                <a:cxn ang="0">
                  <a:pos x="117" y="52"/>
                </a:cxn>
                <a:cxn ang="0">
                  <a:pos x="115" y="42"/>
                </a:cxn>
                <a:cxn ang="0">
                  <a:pos x="109" y="31"/>
                </a:cxn>
                <a:cxn ang="0">
                  <a:pos x="105" y="25"/>
                </a:cxn>
                <a:cxn ang="0">
                  <a:pos x="105" y="23"/>
                </a:cxn>
                <a:cxn ang="0">
                  <a:pos x="111" y="25"/>
                </a:cxn>
                <a:cxn ang="0">
                  <a:pos x="179" y="54"/>
                </a:cxn>
                <a:cxn ang="0">
                  <a:pos x="167" y="35"/>
                </a:cxn>
                <a:cxn ang="0">
                  <a:pos x="150" y="21"/>
                </a:cxn>
                <a:cxn ang="0">
                  <a:pos x="130" y="10"/>
                </a:cxn>
                <a:cxn ang="0">
                  <a:pos x="111" y="4"/>
                </a:cxn>
                <a:cxn ang="0">
                  <a:pos x="86" y="0"/>
                </a:cxn>
                <a:cxn ang="0">
                  <a:pos x="62" y="2"/>
                </a:cxn>
                <a:cxn ang="0">
                  <a:pos x="41" y="6"/>
                </a:cxn>
                <a:cxn ang="0">
                  <a:pos x="22" y="13"/>
                </a:cxn>
                <a:cxn ang="0">
                  <a:pos x="14" y="19"/>
                </a:cxn>
                <a:cxn ang="0">
                  <a:pos x="8" y="27"/>
                </a:cxn>
                <a:cxn ang="0">
                  <a:pos x="0" y="33"/>
                </a:cxn>
                <a:cxn ang="0">
                  <a:pos x="2" y="46"/>
                </a:cxn>
              </a:cxnLst>
              <a:rect l="0" t="0" r="r" b="b"/>
              <a:pathLst>
                <a:path w="179" h="105">
                  <a:moveTo>
                    <a:pt x="2" y="46"/>
                  </a:moveTo>
                  <a:lnTo>
                    <a:pt x="12" y="50"/>
                  </a:lnTo>
                  <a:lnTo>
                    <a:pt x="22" y="60"/>
                  </a:lnTo>
                  <a:lnTo>
                    <a:pt x="33" y="72"/>
                  </a:lnTo>
                  <a:lnTo>
                    <a:pt x="45" y="85"/>
                  </a:lnTo>
                  <a:lnTo>
                    <a:pt x="57" y="95"/>
                  </a:lnTo>
                  <a:lnTo>
                    <a:pt x="72" y="103"/>
                  </a:lnTo>
                  <a:lnTo>
                    <a:pt x="88" y="105"/>
                  </a:lnTo>
                  <a:lnTo>
                    <a:pt x="107" y="101"/>
                  </a:lnTo>
                  <a:lnTo>
                    <a:pt x="115" y="83"/>
                  </a:lnTo>
                  <a:lnTo>
                    <a:pt x="119" y="68"/>
                  </a:lnTo>
                  <a:lnTo>
                    <a:pt x="117" y="52"/>
                  </a:lnTo>
                  <a:lnTo>
                    <a:pt x="115" y="42"/>
                  </a:lnTo>
                  <a:lnTo>
                    <a:pt x="109" y="31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11" y="25"/>
                  </a:lnTo>
                  <a:lnTo>
                    <a:pt x="179" y="54"/>
                  </a:lnTo>
                  <a:lnTo>
                    <a:pt x="167" y="35"/>
                  </a:lnTo>
                  <a:lnTo>
                    <a:pt x="150" y="21"/>
                  </a:lnTo>
                  <a:lnTo>
                    <a:pt x="130" y="10"/>
                  </a:lnTo>
                  <a:lnTo>
                    <a:pt x="111" y="4"/>
                  </a:lnTo>
                  <a:lnTo>
                    <a:pt x="86" y="0"/>
                  </a:lnTo>
                  <a:lnTo>
                    <a:pt x="62" y="2"/>
                  </a:lnTo>
                  <a:lnTo>
                    <a:pt x="41" y="6"/>
                  </a:lnTo>
                  <a:lnTo>
                    <a:pt x="22" y="13"/>
                  </a:lnTo>
                  <a:lnTo>
                    <a:pt x="14" y="19"/>
                  </a:lnTo>
                  <a:lnTo>
                    <a:pt x="8" y="27"/>
                  </a:lnTo>
                  <a:lnTo>
                    <a:pt x="0" y="33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3" name="Freeform 33"/>
            <p:cNvSpPr>
              <a:spLocks/>
            </p:cNvSpPr>
            <p:nvPr/>
          </p:nvSpPr>
          <p:spPr bwMode="auto">
            <a:xfrm>
              <a:off x="2740" y="1721"/>
              <a:ext cx="35" cy="18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37" y="27"/>
                </a:cxn>
                <a:cxn ang="0">
                  <a:pos x="24" y="23"/>
                </a:cxn>
                <a:cxn ang="0">
                  <a:pos x="10" y="21"/>
                </a:cxn>
                <a:cxn ang="0">
                  <a:pos x="0" y="27"/>
                </a:cxn>
                <a:cxn ang="0">
                  <a:pos x="2" y="10"/>
                </a:cxn>
                <a:cxn ang="0">
                  <a:pos x="16" y="2"/>
                </a:cxn>
                <a:cxn ang="0">
                  <a:pos x="32" y="0"/>
                </a:cxn>
                <a:cxn ang="0">
                  <a:pos x="43" y="12"/>
                </a:cxn>
                <a:cxn ang="0">
                  <a:pos x="49" y="19"/>
                </a:cxn>
                <a:cxn ang="0">
                  <a:pos x="51" y="27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lnTo>
                    <a:pt x="37" y="27"/>
                  </a:lnTo>
                  <a:lnTo>
                    <a:pt x="24" y="23"/>
                  </a:lnTo>
                  <a:lnTo>
                    <a:pt x="10" y="21"/>
                  </a:lnTo>
                  <a:lnTo>
                    <a:pt x="0" y="27"/>
                  </a:lnTo>
                  <a:lnTo>
                    <a:pt x="2" y="10"/>
                  </a:lnTo>
                  <a:lnTo>
                    <a:pt x="16" y="2"/>
                  </a:lnTo>
                  <a:lnTo>
                    <a:pt x="32" y="0"/>
                  </a:lnTo>
                  <a:lnTo>
                    <a:pt x="43" y="12"/>
                  </a:lnTo>
                  <a:lnTo>
                    <a:pt x="49" y="19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4" name="Freeform 34"/>
            <p:cNvSpPr>
              <a:spLocks/>
            </p:cNvSpPr>
            <p:nvPr/>
          </p:nvSpPr>
          <p:spPr bwMode="auto">
            <a:xfrm>
              <a:off x="2740" y="1721"/>
              <a:ext cx="35" cy="18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37" y="27"/>
                </a:cxn>
                <a:cxn ang="0">
                  <a:pos x="24" y="23"/>
                </a:cxn>
                <a:cxn ang="0">
                  <a:pos x="10" y="21"/>
                </a:cxn>
                <a:cxn ang="0">
                  <a:pos x="0" y="27"/>
                </a:cxn>
                <a:cxn ang="0">
                  <a:pos x="2" y="10"/>
                </a:cxn>
                <a:cxn ang="0">
                  <a:pos x="16" y="2"/>
                </a:cxn>
                <a:cxn ang="0">
                  <a:pos x="32" y="0"/>
                </a:cxn>
                <a:cxn ang="0">
                  <a:pos x="43" y="12"/>
                </a:cxn>
                <a:cxn ang="0">
                  <a:pos x="49" y="19"/>
                </a:cxn>
                <a:cxn ang="0">
                  <a:pos x="51" y="27"/>
                </a:cxn>
              </a:cxnLst>
              <a:rect l="0" t="0" r="r" b="b"/>
              <a:pathLst>
                <a:path w="51" h="27">
                  <a:moveTo>
                    <a:pt x="51" y="27"/>
                  </a:moveTo>
                  <a:lnTo>
                    <a:pt x="37" y="27"/>
                  </a:lnTo>
                  <a:lnTo>
                    <a:pt x="24" y="23"/>
                  </a:lnTo>
                  <a:lnTo>
                    <a:pt x="10" y="21"/>
                  </a:lnTo>
                  <a:lnTo>
                    <a:pt x="0" y="27"/>
                  </a:lnTo>
                  <a:lnTo>
                    <a:pt x="2" y="10"/>
                  </a:lnTo>
                  <a:lnTo>
                    <a:pt x="16" y="2"/>
                  </a:lnTo>
                  <a:lnTo>
                    <a:pt x="32" y="0"/>
                  </a:lnTo>
                  <a:lnTo>
                    <a:pt x="43" y="12"/>
                  </a:lnTo>
                  <a:lnTo>
                    <a:pt x="49" y="19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5" name="Freeform 35"/>
            <p:cNvSpPr>
              <a:spLocks/>
            </p:cNvSpPr>
            <p:nvPr/>
          </p:nvSpPr>
          <p:spPr bwMode="auto">
            <a:xfrm>
              <a:off x="3022" y="1722"/>
              <a:ext cx="41" cy="2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7"/>
                </a:cxn>
                <a:cxn ang="0">
                  <a:pos x="27" y="23"/>
                </a:cxn>
                <a:cxn ang="0">
                  <a:pos x="41" y="19"/>
                </a:cxn>
                <a:cxn ang="0">
                  <a:pos x="54" y="29"/>
                </a:cxn>
                <a:cxn ang="0">
                  <a:pos x="50" y="13"/>
                </a:cxn>
                <a:cxn ang="0">
                  <a:pos x="37" y="4"/>
                </a:cxn>
                <a:cxn ang="0">
                  <a:pos x="19" y="0"/>
                </a:cxn>
                <a:cxn ang="0">
                  <a:pos x="10" y="10"/>
                </a:cxn>
                <a:cxn ang="0">
                  <a:pos x="0" y="19"/>
                </a:cxn>
                <a:cxn ang="0">
                  <a:pos x="0" y="29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lnTo>
                    <a:pt x="12" y="27"/>
                  </a:lnTo>
                  <a:lnTo>
                    <a:pt x="27" y="23"/>
                  </a:lnTo>
                  <a:lnTo>
                    <a:pt x="41" y="19"/>
                  </a:lnTo>
                  <a:lnTo>
                    <a:pt x="54" y="29"/>
                  </a:lnTo>
                  <a:lnTo>
                    <a:pt x="50" y="13"/>
                  </a:lnTo>
                  <a:lnTo>
                    <a:pt x="37" y="4"/>
                  </a:lnTo>
                  <a:lnTo>
                    <a:pt x="19" y="0"/>
                  </a:lnTo>
                  <a:lnTo>
                    <a:pt x="10" y="10"/>
                  </a:lnTo>
                  <a:lnTo>
                    <a:pt x="0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6" name="Freeform 36"/>
            <p:cNvSpPr>
              <a:spLocks/>
            </p:cNvSpPr>
            <p:nvPr/>
          </p:nvSpPr>
          <p:spPr bwMode="auto">
            <a:xfrm>
              <a:off x="3022" y="1722"/>
              <a:ext cx="41" cy="2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7"/>
                </a:cxn>
                <a:cxn ang="0">
                  <a:pos x="27" y="23"/>
                </a:cxn>
                <a:cxn ang="0">
                  <a:pos x="41" y="19"/>
                </a:cxn>
                <a:cxn ang="0">
                  <a:pos x="54" y="29"/>
                </a:cxn>
                <a:cxn ang="0">
                  <a:pos x="50" y="13"/>
                </a:cxn>
                <a:cxn ang="0">
                  <a:pos x="37" y="4"/>
                </a:cxn>
                <a:cxn ang="0">
                  <a:pos x="19" y="0"/>
                </a:cxn>
                <a:cxn ang="0">
                  <a:pos x="10" y="10"/>
                </a:cxn>
                <a:cxn ang="0">
                  <a:pos x="0" y="19"/>
                </a:cxn>
                <a:cxn ang="0">
                  <a:pos x="0" y="29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lnTo>
                    <a:pt x="12" y="27"/>
                  </a:lnTo>
                  <a:lnTo>
                    <a:pt x="27" y="23"/>
                  </a:lnTo>
                  <a:lnTo>
                    <a:pt x="41" y="19"/>
                  </a:lnTo>
                  <a:lnTo>
                    <a:pt x="54" y="29"/>
                  </a:lnTo>
                  <a:lnTo>
                    <a:pt x="50" y="13"/>
                  </a:lnTo>
                  <a:lnTo>
                    <a:pt x="37" y="4"/>
                  </a:lnTo>
                  <a:lnTo>
                    <a:pt x="19" y="0"/>
                  </a:lnTo>
                  <a:lnTo>
                    <a:pt x="10" y="10"/>
                  </a:lnTo>
                  <a:lnTo>
                    <a:pt x="0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8C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7" name="Freeform 37"/>
            <p:cNvSpPr>
              <a:spLocks/>
            </p:cNvSpPr>
            <p:nvPr/>
          </p:nvSpPr>
          <p:spPr bwMode="auto">
            <a:xfrm>
              <a:off x="2606" y="1972"/>
              <a:ext cx="64" cy="5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2" y="2"/>
                </a:cxn>
                <a:cxn ang="0">
                  <a:pos x="78" y="10"/>
                </a:cxn>
                <a:cxn ang="0">
                  <a:pos x="88" y="21"/>
                </a:cxn>
                <a:cxn ang="0">
                  <a:pos x="92" y="37"/>
                </a:cxn>
                <a:cxn ang="0">
                  <a:pos x="88" y="50"/>
                </a:cxn>
                <a:cxn ang="0">
                  <a:pos x="78" y="64"/>
                </a:cxn>
                <a:cxn ang="0">
                  <a:pos x="62" y="72"/>
                </a:cxn>
                <a:cxn ang="0">
                  <a:pos x="47" y="76"/>
                </a:cxn>
                <a:cxn ang="0">
                  <a:pos x="28" y="72"/>
                </a:cxn>
                <a:cxn ang="0">
                  <a:pos x="14" y="64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1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7" y="0"/>
                </a:cxn>
              </a:cxnLst>
              <a:rect l="0" t="0" r="r" b="b"/>
              <a:pathLst>
                <a:path w="92" h="76">
                  <a:moveTo>
                    <a:pt x="47" y="0"/>
                  </a:moveTo>
                  <a:lnTo>
                    <a:pt x="62" y="2"/>
                  </a:lnTo>
                  <a:lnTo>
                    <a:pt x="78" y="10"/>
                  </a:lnTo>
                  <a:lnTo>
                    <a:pt x="88" y="21"/>
                  </a:lnTo>
                  <a:lnTo>
                    <a:pt x="92" y="37"/>
                  </a:lnTo>
                  <a:lnTo>
                    <a:pt x="88" y="50"/>
                  </a:lnTo>
                  <a:lnTo>
                    <a:pt x="78" y="64"/>
                  </a:lnTo>
                  <a:lnTo>
                    <a:pt x="62" y="72"/>
                  </a:lnTo>
                  <a:lnTo>
                    <a:pt x="47" y="76"/>
                  </a:lnTo>
                  <a:lnTo>
                    <a:pt x="28" y="72"/>
                  </a:lnTo>
                  <a:lnTo>
                    <a:pt x="14" y="64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1"/>
                  </a:lnTo>
                  <a:lnTo>
                    <a:pt x="14" y="10"/>
                  </a:lnTo>
                  <a:lnTo>
                    <a:pt x="2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8" name="Freeform 38"/>
            <p:cNvSpPr>
              <a:spLocks/>
            </p:cNvSpPr>
            <p:nvPr/>
          </p:nvSpPr>
          <p:spPr bwMode="auto">
            <a:xfrm>
              <a:off x="3119" y="1968"/>
              <a:ext cx="66" cy="5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2"/>
                </a:cxn>
                <a:cxn ang="0">
                  <a:pos x="75" y="10"/>
                </a:cxn>
                <a:cxn ang="0">
                  <a:pos x="85" y="20"/>
                </a:cxn>
                <a:cxn ang="0">
                  <a:pos x="91" y="37"/>
                </a:cxn>
                <a:cxn ang="0">
                  <a:pos x="85" y="51"/>
                </a:cxn>
                <a:cxn ang="0">
                  <a:pos x="75" y="64"/>
                </a:cxn>
                <a:cxn ang="0">
                  <a:pos x="60" y="72"/>
                </a:cxn>
                <a:cxn ang="0">
                  <a:pos x="44" y="76"/>
                </a:cxn>
                <a:cxn ang="0">
                  <a:pos x="25" y="72"/>
                </a:cxn>
                <a:cxn ang="0">
                  <a:pos x="11" y="64"/>
                </a:cxn>
                <a:cxn ang="0">
                  <a:pos x="2" y="51"/>
                </a:cxn>
                <a:cxn ang="0">
                  <a:pos x="0" y="37"/>
                </a:cxn>
                <a:cxn ang="0">
                  <a:pos x="2" y="20"/>
                </a:cxn>
                <a:cxn ang="0">
                  <a:pos x="11" y="10"/>
                </a:cxn>
                <a:cxn ang="0">
                  <a:pos x="25" y="2"/>
                </a:cxn>
                <a:cxn ang="0">
                  <a:pos x="44" y="0"/>
                </a:cxn>
              </a:cxnLst>
              <a:rect l="0" t="0" r="r" b="b"/>
              <a:pathLst>
                <a:path w="91" h="76">
                  <a:moveTo>
                    <a:pt x="44" y="0"/>
                  </a:moveTo>
                  <a:lnTo>
                    <a:pt x="60" y="2"/>
                  </a:lnTo>
                  <a:lnTo>
                    <a:pt x="75" y="10"/>
                  </a:lnTo>
                  <a:lnTo>
                    <a:pt x="85" y="20"/>
                  </a:lnTo>
                  <a:lnTo>
                    <a:pt x="91" y="37"/>
                  </a:lnTo>
                  <a:lnTo>
                    <a:pt x="85" y="51"/>
                  </a:lnTo>
                  <a:lnTo>
                    <a:pt x="75" y="64"/>
                  </a:lnTo>
                  <a:lnTo>
                    <a:pt x="60" y="72"/>
                  </a:lnTo>
                  <a:lnTo>
                    <a:pt x="44" y="76"/>
                  </a:lnTo>
                  <a:lnTo>
                    <a:pt x="25" y="72"/>
                  </a:lnTo>
                  <a:lnTo>
                    <a:pt x="11" y="64"/>
                  </a:lnTo>
                  <a:lnTo>
                    <a:pt x="2" y="51"/>
                  </a:lnTo>
                  <a:lnTo>
                    <a:pt x="0" y="37"/>
                  </a:lnTo>
                  <a:lnTo>
                    <a:pt x="2" y="20"/>
                  </a:lnTo>
                  <a:lnTo>
                    <a:pt x="11" y="10"/>
                  </a:lnTo>
                  <a:lnTo>
                    <a:pt x="2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199" name="Freeform 39"/>
            <p:cNvSpPr>
              <a:spLocks/>
            </p:cNvSpPr>
            <p:nvPr/>
          </p:nvSpPr>
          <p:spPr bwMode="auto">
            <a:xfrm>
              <a:off x="2644" y="1996"/>
              <a:ext cx="494" cy="16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7" y="107"/>
                </a:cxn>
                <a:cxn ang="0">
                  <a:pos x="238" y="176"/>
                </a:cxn>
                <a:cxn ang="0">
                  <a:pos x="310" y="219"/>
                </a:cxn>
                <a:cxn ang="0">
                  <a:pos x="370" y="236"/>
                </a:cxn>
                <a:cxn ang="0">
                  <a:pos x="422" y="221"/>
                </a:cxn>
                <a:cxn ang="0">
                  <a:pos x="488" y="178"/>
                </a:cxn>
                <a:cxn ang="0">
                  <a:pos x="574" y="105"/>
                </a:cxn>
                <a:cxn ang="0">
                  <a:pos x="694" y="0"/>
                </a:cxn>
                <a:cxn ang="0">
                  <a:pos x="607" y="64"/>
                </a:cxn>
                <a:cxn ang="0">
                  <a:pos x="519" y="107"/>
                </a:cxn>
                <a:cxn ang="0">
                  <a:pos x="434" y="132"/>
                </a:cxn>
                <a:cxn ang="0">
                  <a:pos x="349" y="139"/>
                </a:cxn>
                <a:cxn ang="0">
                  <a:pos x="261" y="128"/>
                </a:cxn>
                <a:cxn ang="0">
                  <a:pos x="176" y="105"/>
                </a:cxn>
                <a:cxn ang="0">
                  <a:pos x="87" y="64"/>
                </a:cxn>
                <a:cxn ang="0">
                  <a:pos x="0" y="13"/>
                </a:cxn>
              </a:cxnLst>
              <a:rect l="0" t="0" r="r" b="b"/>
              <a:pathLst>
                <a:path w="694" h="236">
                  <a:moveTo>
                    <a:pt x="0" y="13"/>
                  </a:moveTo>
                  <a:lnTo>
                    <a:pt x="137" y="107"/>
                  </a:lnTo>
                  <a:lnTo>
                    <a:pt x="238" y="176"/>
                  </a:lnTo>
                  <a:lnTo>
                    <a:pt x="310" y="219"/>
                  </a:lnTo>
                  <a:lnTo>
                    <a:pt x="370" y="236"/>
                  </a:lnTo>
                  <a:lnTo>
                    <a:pt x="422" y="221"/>
                  </a:lnTo>
                  <a:lnTo>
                    <a:pt x="488" y="178"/>
                  </a:lnTo>
                  <a:lnTo>
                    <a:pt x="574" y="105"/>
                  </a:lnTo>
                  <a:lnTo>
                    <a:pt x="694" y="0"/>
                  </a:lnTo>
                  <a:lnTo>
                    <a:pt x="607" y="64"/>
                  </a:lnTo>
                  <a:lnTo>
                    <a:pt x="519" y="107"/>
                  </a:lnTo>
                  <a:lnTo>
                    <a:pt x="434" y="132"/>
                  </a:lnTo>
                  <a:lnTo>
                    <a:pt x="349" y="139"/>
                  </a:lnTo>
                  <a:lnTo>
                    <a:pt x="261" y="128"/>
                  </a:lnTo>
                  <a:lnTo>
                    <a:pt x="176" y="105"/>
                  </a:lnTo>
                  <a:lnTo>
                    <a:pt x="87" y="6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200" name="Freeform 40"/>
            <p:cNvSpPr>
              <a:spLocks/>
            </p:cNvSpPr>
            <p:nvPr/>
          </p:nvSpPr>
          <p:spPr bwMode="auto">
            <a:xfrm>
              <a:off x="2007" y="2739"/>
              <a:ext cx="1898" cy="1101"/>
            </a:xfrm>
            <a:custGeom>
              <a:avLst/>
              <a:gdLst/>
              <a:ahLst/>
              <a:cxnLst>
                <a:cxn ang="0">
                  <a:pos x="1621" y="1524"/>
                </a:cxn>
                <a:cxn ang="0">
                  <a:pos x="1541" y="1497"/>
                </a:cxn>
                <a:cxn ang="0">
                  <a:pos x="1474" y="1462"/>
                </a:cxn>
                <a:cxn ang="0">
                  <a:pos x="1413" y="1418"/>
                </a:cxn>
                <a:cxn ang="0">
                  <a:pos x="1334" y="1325"/>
                </a:cxn>
                <a:cxn ang="0">
                  <a:pos x="1268" y="1262"/>
                </a:cxn>
                <a:cxn ang="0">
                  <a:pos x="1208" y="1270"/>
                </a:cxn>
                <a:cxn ang="0">
                  <a:pos x="1119" y="1321"/>
                </a:cxn>
                <a:cxn ang="0">
                  <a:pos x="975" y="1375"/>
                </a:cxn>
                <a:cxn ang="0">
                  <a:pos x="839" y="1383"/>
                </a:cxn>
                <a:cxn ang="0">
                  <a:pos x="715" y="1352"/>
                </a:cxn>
                <a:cxn ang="0">
                  <a:pos x="603" y="1286"/>
                </a:cxn>
                <a:cxn ang="0">
                  <a:pos x="498" y="1167"/>
                </a:cxn>
                <a:cxn ang="0">
                  <a:pos x="424" y="1115"/>
                </a:cxn>
                <a:cxn ang="0">
                  <a:pos x="362" y="1125"/>
                </a:cxn>
                <a:cxn ang="0">
                  <a:pos x="273" y="1134"/>
                </a:cxn>
                <a:cxn ang="0">
                  <a:pos x="85" y="1034"/>
                </a:cxn>
                <a:cxn ang="0">
                  <a:pos x="0" y="842"/>
                </a:cxn>
                <a:cxn ang="0">
                  <a:pos x="81" y="652"/>
                </a:cxn>
                <a:cxn ang="0">
                  <a:pos x="271" y="497"/>
                </a:cxn>
                <a:cxn ang="0">
                  <a:pos x="389" y="413"/>
                </a:cxn>
                <a:cxn ang="0">
                  <a:pos x="389" y="367"/>
                </a:cxn>
                <a:cxn ang="0">
                  <a:pos x="388" y="320"/>
                </a:cxn>
                <a:cxn ang="0">
                  <a:pos x="389" y="278"/>
                </a:cxn>
                <a:cxn ang="0">
                  <a:pos x="461" y="161"/>
                </a:cxn>
                <a:cxn ang="0">
                  <a:pos x="613" y="60"/>
                </a:cxn>
                <a:cxn ang="0">
                  <a:pos x="781" y="60"/>
                </a:cxn>
                <a:cxn ang="0">
                  <a:pos x="964" y="136"/>
                </a:cxn>
                <a:cxn ang="0">
                  <a:pos x="1090" y="184"/>
                </a:cxn>
                <a:cxn ang="0">
                  <a:pos x="1150" y="150"/>
                </a:cxn>
                <a:cxn ang="0">
                  <a:pos x="1210" y="99"/>
                </a:cxn>
                <a:cxn ang="0">
                  <a:pos x="1272" y="53"/>
                </a:cxn>
                <a:cxn ang="0">
                  <a:pos x="1402" y="8"/>
                </a:cxn>
                <a:cxn ang="0">
                  <a:pos x="1573" y="10"/>
                </a:cxn>
                <a:cxn ang="0">
                  <a:pos x="1701" y="86"/>
                </a:cxn>
                <a:cxn ang="0">
                  <a:pos x="1792" y="237"/>
                </a:cxn>
                <a:cxn ang="0">
                  <a:pos x="1830" y="343"/>
                </a:cxn>
                <a:cxn ang="0">
                  <a:pos x="1925" y="355"/>
                </a:cxn>
                <a:cxn ang="0">
                  <a:pos x="2071" y="386"/>
                </a:cxn>
                <a:cxn ang="0">
                  <a:pos x="2181" y="454"/>
                </a:cxn>
                <a:cxn ang="0">
                  <a:pos x="2267" y="576"/>
                </a:cxn>
                <a:cxn ang="0">
                  <a:pos x="2342" y="690"/>
                </a:cxn>
                <a:cxn ang="0">
                  <a:pos x="2422" y="720"/>
                </a:cxn>
                <a:cxn ang="0">
                  <a:pos x="2503" y="745"/>
                </a:cxn>
                <a:cxn ang="0">
                  <a:pos x="2587" y="801"/>
                </a:cxn>
                <a:cxn ang="0">
                  <a:pos x="2668" y="970"/>
                </a:cxn>
                <a:cxn ang="0">
                  <a:pos x="2641" y="1171"/>
                </a:cxn>
                <a:cxn ang="0">
                  <a:pos x="2507" y="1307"/>
                </a:cxn>
                <a:cxn ang="0">
                  <a:pos x="2298" y="1354"/>
                </a:cxn>
                <a:cxn ang="0">
                  <a:pos x="2114" y="1348"/>
                </a:cxn>
                <a:cxn ang="0">
                  <a:pos x="2015" y="1390"/>
                </a:cxn>
                <a:cxn ang="0">
                  <a:pos x="1931" y="1452"/>
                </a:cxn>
                <a:cxn ang="0">
                  <a:pos x="1836" y="1515"/>
                </a:cxn>
                <a:cxn ang="0">
                  <a:pos x="1765" y="1538"/>
                </a:cxn>
                <a:cxn ang="0">
                  <a:pos x="1737" y="1538"/>
                </a:cxn>
                <a:cxn ang="0">
                  <a:pos x="1708" y="1538"/>
                </a:cxn>
                <a:cxn ang="0">
                  <a:pos x="1681" y="1538"/>
                </a:cxn>
              </a:cxnLst>
              <a:rect l="0" t="0" r="r" b="b"/>
              <a:pathLst>
                <a:path w="2670" h="1538">
                  <a:moveTo>
                    <a:pt x="1669" y="1538"/>
                  </a:moveTo>
                  <a:lnTo>
                    <a:pt x="1621" y="1524"/>
                  </a:lnTo>
                  <a:lnTo>
                    <a:pt x="1580" y="1511"/>
                  </a:lnTo>
                  <a:lnTo>
                    <a:pt x="1541" y="1497"/>
                  </a:lnTo>
                  <a:lnTo>
                    <a:pt x="1509" y="1482"/>
                  </a:lnTo>
                  <a:lnTo>
                    <a:pt x="1474" y="1462"/>
                  </a:lnTo>
                  <a:lnTo>
                    <a:pt x="1445" y="1443"/>
                  </a:lnTo>
                  <a:lnTo>
                    <a:pt x="1413" y="1418"/>
                  </a:lnTo>
                  <a:lnTo>
                    <a:pt x="1382" y="1390"/>
                  </a:lnTo>
                  <a:lnTo>
                    <a:pt x="1334" y="1325"/>
                  </a:lnTo>
                  <a:lnTo>
                    <a:pt x="1297" y="1284"/>
                  </a:lnTo>
                  <a:lnTo>
                    <a:pt x="1268" y="1262"/>
                  </a:lnTo>
                  <a:lnTo>
                    <a:pt x="1241" y="1261"/>
                  </a:lnTo>
                  <a:lnTo>
                    <a:pt x="1208" y="1270"/>
                  </a:lnTo>
                  <a:lnTo>
                    <a:pt x="1169" y="1292"/>
                  </a:lnTo>
                  <a:lnTo>
                    <a:pt x="1119" y="1321"/>
                  </a:lnTo>
                  <a:lnTo>
                    <a:pt x="1051" y="1357"/>
                  </a:lnTo>
                  <a:lnTo>
                    <a:pt x="975" y="1375"/>
                  </a:lnTo>
                  <a:lnTo>
                    <a:pt x="905" y="1383"/>
                  </a:lnTo>
                  <a:lnTo>
                    <a:pt x="839" y="1383"/>
                  </a:lnTo>
                  <a:lnTo>
                    <a:pt x="777" y="1373"/>
                  </a:lnTo>
                  <a:lnTo>
                    <a:pt x="715" y="1352"/>
                  </a:lnTo>
                  <a:lnTo>
                    <a:pt x="657" y="1325"/>
                  </a:lnTo>
                  <a:lnTo>
                    <a:pt x="603" y="1286"/>
                  </a:lnTo>
                  <a:lnTo>
                    <a:pt x="550" y="1239"/>
                  </a:lnTo>
                  <a:lnTo>
                    <a:pt x="498" y="1167"/>
                  </a:lnTo>
                  <a:lnTo>
                    <a:pt x="457" y="1131"/>
                  </a:lnTo>
                  <a:lnTo>
                    <a:pt x="424" y="1115"/>
                  </a:lnTo>
                  <a:lnTo>
                    <a:pt x="395" y="1117"/>
                  </a:lnTo>
                  <a:lnTo>
                    <a:pt x="362" y="1125"/>
                  </a:lnTo>
                  <a:lnTo>
                    <a:pt x="324" y="1134"/>
                  </a:lnTo>
                  <a:lnTo>
                    <a:pt x="273" y="1134"/>
                  </a:lnTo>
                  <a:lnTo>
                    <a:pt x="211" y="1123"/>
                  </a:lnTo>
                  <a:lnTo>
                    <a:pt x="85" y="1034"/>
                  </a:lnTo>
                  <a:lnTo>
                    <a:pt x="19" y="939"/>
                  </a:lnTo>
                  <a:lnTo>
                    <a:pt x="0" y="842"/>
                  </a:lnTo>
                  <a:lnTo>
                    <a:pt x="25" y="745"/>
                  </a:lnTo>
                  <a:lnTo>
                    <a:pt x="81" y="652"/>
                  </a:lnTo>
                  <a:lnTo>
                    <a:pt x="166" y="568"/>
                  </a:lnTo>
                  <a:lnTo>
                    <a:pt x="271" y="497"/>
                  </a:lnTo>
                  <a:lnTo>
                    <a:pt x="391" y="442"/>
                  </a:lnTo>
                  <a:lnTo>
                    <a:pt x="389" y="413"/>
                  </a:lnTo>
                  <a:lnTo>
                    <a:pt x="389" y="390"/>
                  </a:lnTo>
                  <a:lnTo>
                    <a:pt x="389" y="367"/>
                  </a:lnTo>
                  <a:lnTo>
                    <a:pt x="389" y="343"/>
                  </a:lnTo>
                  <a:lnTo>
                    <a:pt x="388" y="320"/>
                  </a:lnTo>
                  <a:lnTo>
                    <a:pt x="388" y="301"/>
                  </a:lnTo>
                  <a:lnTo>
                    <a:pt x="389" y="278"/>
                  </a:lnTo>
                  <a:lnTo>
                    <a:pt x="395" y="258"/>
                  </a:lnTo>
                  <a:lnTo>
                    <a:pt x="461" y="161"/>
                  </a:lnTo>
                  <a:lnTo>
                    <a:pt x="535" y="97"/>
                  </a:lnTo>
                  <a:lnTo>
                    <a:pt x="613" y="60"/>
                  </a:lnTo>
                  <a:lnTo>
                    <a:pt x="696" y="51"/>
                  </a:lnTo>
                  <a:lnTo>
                    <a:pt x="781" y="60"/>
                  </a:lnTo>
                  <a:lnTo>
                    <a:pt x="870" y="89"/>
                  </a:lnTo>
                  <a:lnTo>
                    <a:pt x="964" y="136"/>
                  </a:lnTo>
                  <a:lnTo>
                    <a:pt x="1064" y="194"/>
                  </a:lnTo>
                  <a:lnTo>
                    <a:pt x="1090" y="184"/>
                  </a:lnTo>
                  <a:lnTo>
                    <a:pt x="1119" y="171"/>
                  </a:lnTo>
                  <a:lnTo>
                    <a:pt x="1150" y="150"/>
                  </a:lnTo>
                  <a:lnTo>
                    <a:pt x="1181" y="126"/>
                  </a:lnTo>
                  <a:lnTo>
                    <a:pt x="1210" y="99"/>
                  </a:lnTo>
                  <a:lnTo>
                    <a:pt x="1241" y="76"/>
                  </a:lnTo>
                  <a:lnTo>
                    <a:pt x="1272" y="53"/>
                  </a:lnTo>
                  <a:lnTo>
                    <a:pt x="1303" y="35"/>
                  </a:lnTo>
                  <a:lnTo>
                    <a:pt x="1402" y="8"/>
                  </a:lnTo>
                  <a:lnTo>
                    <a:pt x="1493" y="0"/>
                  </a:lnTo>
                  <a:lnTo>
                    <a:pt x="1573" y="10"/>
                  </a:lnTo>
                  <a:lnTo>
                    <a:pt x="1642" y="39"/>
                  </a:lnTo>
                  <a:lnTo>
                    <a:pt x="1701" y="86"/>
                  </a:lnTo>
                  <a:lnTo>
                    <a:pt x="1753" y="151"/>
                  </a:lnTo>
                  <a:lnTo>
                    <a:pt x="1792" y="237"/>
                  </a:lnTo>
                  <a:lnTo>
                    <a:pt x="1825" y="341"/>
                  </a:lnTo>
                  <a:lnTo>
                    <a:pt x="1830" y="343"/>
                  </a:lnTo>
                  <a:lnTo>
                    <a:pt x="1838" y="349"/>
                  </a:lnTo>
                  <a:lnTo>
                    <a:pt x="1925" y="355"/>
                  </a:lnTo>
                  <a:lnTo>
                    <a:pt x="2003" y="367"/>
                  </a:lnTo>
                  <a:lnTo>
                    <a:pt x="2071" y="386"/>
                  </a:lnTo>
                  <a:lnTo>
                    <a:pt x="2131" y="415"/>
                  </a:lnTo>
                  <a:lnTo>
                    <a:pt x="2181" y="454"/>
                  </a:lnTo>
                  <a:lnTo>
                    <a:pt x="2228" y="508"/>
                  </a:lnTo>
                  <a:lnTo>
                    <a:pt x="2267" y="576"/>
                  </a:lnTo>
                  <a:lnTo>
                    <a:pt x="2304" y="665"/>
                  </a:lnTo>
                  <a:lnTo>
                    <a:pt x="2342" y="690"/>
                  </a:lnTo>
                  <a:lnTo>
                    <a:pt x="2381" y="708"/>
                  </a:lnTo>
                  <a:lnTo>
                    <a:pt x="2422" y="720"/>
                  </a:lnTo>
                  <a:lnTo>
                    <a:pt x="2463" y="731"/>
                  </a:lnTo>
                  <a:lnTo>
                    <a:pt x="2503" y="745"/>
                  </a:lnTo>
                  <a:lnTo>
                    <a:pt x="2544" y="768"/>
                  </a:lnTo>
                  <a:lnTo>
                    <a:pt x="2587" y="801"/>
                  </a:lnTo>
                  <a:lnTo>
                    <a:pt x="2631" y="853"/>
                  </a:lnTo>
                  <a:lnTo>
                    <a:pt x="2668" y="970"/>
                  </a:lnTo>
                  <a:lnTo>
                    <a:pt x="2670" y="1078"/>
                  </a:lnTo>
                  <a:lnTo>
                    <a:pt x="2641" y="1171"/>
                  </a:lnTo>
                  <a:lnTo>
                    <a:pt x="2587" y="1251"/>
                  </a:lnTo>
                  <a:lnTo>
                    <a:pt x="2507" y="1307"/>
                  </a:lnTo>
                  <a:lnTo>
                    <a:pt x="2410" y="1344"/>
                  </a:lnTo>
                  <a:lnTo>
                    <a:pt x="2298" y="1354"/>
                  </a:lnTo>
                  <a:lnTo>
                    <a:pt x="2178" y="1340"/>
                  </a:lnTo>
                  <a:lnTo>
                    <a:pt x="2114" y="1348"/>
                  </a:lnTo>
                  <a:lnTo>
                    <a:pt x="2061" y="1365"/>
                  </a:lnTo>
                  <a:lnTo>
                    <a:pt x="2015" y="1390"/>
                  </a:lnTo>
                  <a:lnTo>
                    <a:pt x="1974" y="1421"/>
                  </a:lnTo>
                  <a:lnTo>
                    <a:pt x="1931" y="1452"/>
                  </a:lnTo>
                  <a:lnTo>
                    <a:pt x="1887" y="1485"/>
                  </a:lnTo>
                  <a:lnTo>
                    <a:pt x="1836" y="1515"/>
                  </a:lnTo>
                  <a:lnTo>
                    <a:pt x="1778" y="1538"/>
                  </a:lnTo>
                  <a:lnTo>
                    <a:pt x="1765" y="1538"/>
                  </a:lnTo>
                  <a:lnTo>
                    <a:pt x="1751" y="1538"/>
                  </a:lnTo>
                  <a:lnTo>
                    <a:pt x="1737" y="1538"/>
                  </a:lnTo>
                  <a:lnTo>
                    <a:pt x="1724" y="1538"/>
                  </a:lnTo>
                  <a:lnTo>
                    <a:pt x="1708" y="1538"/>
                  </a:lnTo>
                  <a:lnTo>
                    <a:pt x="1697" y="1538"/>
                  </a:lnTo>
                  <a:lnTo>
                    <a:pt x="1681" y="1538"/>
                  </a:lnTo>
                  <a:lnTo>
                    <a:pt x="1669" y="1538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201" name="Freeform 41"/>
            <p:cNvSpPr>
              <a:spLocks/>
            </p:cNvSpPr>
            <p:nvPr/>
          </p:nvSpPr>
          <p:spPr bwMode="auto">
            <a:xfrm>
              <a:off x="2054" y="2768"/>
              <a:ext cx="1806" cy="1022"/>
            </a:xfrm>
            <a:custGeom>
              <a:avLst/>
              <a:gdLst/>
              <a:ahLst/>
              <a:cxnLst>
                <a:cxn ang="0">
                  <a:pos x="1538" y="1411"/>
                </a:cxn>
                <a:cxn ang="0">
                  <a:pos x="1460" y="1384"/>
                </a:cxn>
                <a:cxn ang="0">
                  <a:pos x="1400" y="1344"/>
                </a:cxn>
                <a:cxn ang="0">
                  <a:pos x="1344" y="1291"/>
                </a:cxn>
                <a:cxn ang="0">
                  <a:pos x="1272" y="1202"/>
                </a:cxn>
                <a:cxn ang="0">
                  <a:pos x="1214" y="1152"/>
                </a:cxn>
                <a:cxn ang="0">
                  <a:pos x="1165" y="1165"/>
                </a:cxn>
                <a:cxn ang="0">
                  <a:pos x="1101" y="1214"/>
                </a:cxn>
                <a:cxn ang="0">
                  <a:pos x="954" y="1262"/>
                </a:cxn>
                <a:cxn ang="0">
                  <a:pos x="773" y="1266"/>
                </a:cxn>
                <a:cxn ang="0">
                  <a:pos x="626" y="1212"/>
                </a:cxn>
                <a:cxn ang="0">
                  <a:pos x="517" y="1086"/>
                </a:cxn>
                <a:cxn ang="0">
                  <a:pos x="459" y="977"/>
                </a:cxn>
                <a:cxn ang="0">
                  <a:pos x="419" y="967"/>
                </a:cxn>
                <a:cxn ang="0">
                  <a:pos x="374" y="979"/>
                </a:cxn>
                <a:cxn ang="0">
                  <a:pos x="331" y="997"/>
                </a:cxn>
                <a:cxn ang="0">
                  <a:pos x="166" y="993"/>
                </a:cxn>
                <a:cxn ang="0">
                  <a:pos x="13" y="876"/>
                </a:cxn>
                <a:cxn ang="0">
                  <a:pos x="19" y="700"/>
                </a:cxn>
                <a:cxn ang="0">
                  <a:pos x="153" y="522"/>
                </a:cxn>
                <a:cxn ang="0">
                  <a:pos x="281" y="452"/>
                </a:cxn>
                <a:cxn ang="0">
                  <a:pos x="322" y="444"/>
                </a:cxn>
                <a:cxn ang="0">
                  <a:pos x="362" y="434"/>
                </a:cxn>
                <a:cxn ang="0">
                  <a:pos x="405" y="428"/>
                </a:cxn>
                <a:cxn ang="0">
                  <a:pos x="424" y="411"/>
                </a:cxn>
                <a:cxn ang="0">
                  <a:pos x="415" y="380"/>
                </a:cxn>
                <a:cxn ang="0">
                  <a:pos x="401" y="351"/>
                </a:cxn>
                <a:cxn ang="0">
                  <a:pos x="389" y="324"/>
                </a:cxn>
                <a:cxn ang="0">
                  <a:pos x="405" y="194"/>
                </a:cxn>
                <a:cxn ang="0">
                  <a:pos x="533" y="68"/>
                </a:cxn>
                <a:cxn ang="0">
                  <a:pos x="731" y="64"/>
                </a:cxn>
                <a:cxn ang="0">
                  <a:pos x="932" y="151"/>
                </a:cxn>
                <a:cxn ang="0">
                  <a:pos x="1039" y="217"/>
                </a:cxn>
                <a:cxn ang="0">
                  <a:pos x="1095" y="184"/>
                </a:cxn>
                <a:cxn ang="0">
                  <a:pos x="1150" y="134"/>
                </a:cxn>
                <a:cxn ang="0">
                  <a:pos x="1194" y="85"/>
                </a:cxn>
                <a:cxn ang="0">
                  <a:pos x="1289" y="29"/>
                </a:cxn>
                <a:cxn ang="0">
                  <a:pos x="1435" y="0"/>
                </a:cxn>
                <a:cxn ang="0">
                  <a:pos x="1555" y="39"/>
                </a:cxn>
                <a:cxn ang="0">
                  <a:pos x="1650" y="147"/>
                </a:cxn>
                <a:cxn ang="0">
                  <a:pos x="1689" y="268"/>
                </a:cxn>
                <a:cxn ang="0">
                  <a:pos x="1695" y="314"/>
                </a:cxn>
                <a:cxn ang="0">
                  <a:pos x="1700" y="341"/>
                </a:cxn>
                <a:cxn ang="0">
                  <a:pos x="1704" y="359"/>
                </a:cxn>
                <a:cxn ang="0">
                  <a:pos x="1726" y="364"/>
                </a:cxn>
                <a:cxn ang="0">
                  <a:pos x="1753" y="357"/>
                </a:cxn>
                <a:cxn ang="0">
                  <a:pos x="1774" y="349"/>
                </a:cxn>
                <a:cxn ang="0">
                  <a:pos x="1867" y="353"/>
                </a:cxn>
                <a:cxn ang="0">
                  <a:pos x="2003" y="388"/>
                </a:cxn>
                <a:cxn ang="0">
                  <a:pos x="2104" y="465"/>
                </a:cxn>
                <a:cxn ang="0">
                  <a:pos x="2162" y="595"/>
                </a:cxn>
                <a:cxn ang="0">
                  <a:pos x="2267" y="696"/>
                </a:cxn>
                <a:cxn ang="0">
                  <a:pos x="2416" y="752"/>
                </a:cxn>
                <a:cxn ang="0">
                  <a:pos x="2513" y="859"/>
                </a:cxn>
                <a:cxn ang="0">
                  <a:pos x="2540" y="1018"/>
                </a:cxn>
                <a:cxn ang="0">
                  <a:pos x="2453" y="1198"/>
                </a:cxn>
                <a:cxn ang="0">
                  <a:pos x="2313" y="1260"/>
                </a:cxn>
                <a:cxn ang="0">
                  <a:pos x="2174" y="1247"/>
                </a:cxn>
                <a:cxn ang="0">
                  <a:pos x="2030" y="1231"/>
                </a:cxn>
                <a:cxn ang="0">
                  <a:pos x="1904" y="1293"/>
                </a:cxn>
                <a:cxn ang="0">
                  <a:pos x="1823" y="1361"/>
                </a:cxn>
                <a:cxn ang="0">
                  <a:pos x="1747" y="1404"/>
                </a:cxn>
                <a:cxn ang="0">
                  <a:pos x="1650" y="1421"/>
                </a:cxn>
              </a:cxnLst>
              <a:rect l="0" t="0" r="r" b="b"/>
              <a:pathLst>
                <a:path w="2540" h="1425">
                  <a:moveTo>
                    <a:pt x="1586" y="1425"/>
                  </a:moveTo>
                  <a:lnTo>
                    <a:pt x="1538" y="1411"/>
                  </a:lnTo>
                  <a:lnTo>
                    <a:pt x="1497" y="1400"/>
                  </a:lnTo>
                  <a:lnTo>
                    <a:pt x="1460" y="1384"/>
                  </a:lnTo>
                  <a:lnTo>
                    <a:pt x="1431" y="1367"/>
                  </a:lnTo>
                  <a:lnTo>
                    <a:pt x="1400" y="1344"/>
                  </a:lnTo>
                  <a:lnTo>
                    <a:pt x="1373" y="1320"/>
                  </a:lnTo>
                  <a:lnTo>
                    <a:pt x="1344" y="1291"/>
                  </a:lnTo>
                  <a:lnTo>
                    <a:pt x="1316" y="1262"/>
                  </a:lnTo>
                  <a:lnTo>
                    <a:pt x="1272" y="1202"/>
                  </a:lnTo>
                  <a:lnTo>
                    <a:pt x="1241" y="1167"/>
                  </a:lnTo>
                  <a:lnTo>
                    <a:pt x="1214" y="1152"/>
                  </a:lnTo>
                  <a:lnTo>
                    <a:pt x="1190" y="1154"/>
                  </a:lnTo>
                  <a:lnTo>
                    <a:pt x="1165" y="1165"/>
                  </a:lnTo>
                  <a:lnTo>
                    <a:pt x="1138" y="1187"/>
                  </a:lnTo>
                  <a:lnTo>
                    <a:pt x="1101" y="1214"/>
                  </a:lnTo>
                  <a:lnTo>
                    <a:pt x="1057" y="1245"/>
                  </a:lnTo>
                  <a:lnTo>
                    <a:pt x="954" y="1262"/>
                  </a:lnTo>
                  <a:lnTo>
                    <a:pt x="861" y="1272"/>
                  </a:lnTo>
                  <a:lnTo>
                    <a:pt x="773" y="1266"/>
                  </a:lnTo>
                  <a:lnTo>
                    <a:pt x="698" y="1249"/>
                  </a:lnTo>
                  <a:lnTo>
                    <a:pt x="626" y="1212"/>
                  </a:lnTo>
                  <a:lnTo>
                    <a:pt x="568" y="1157"/>
                  </a:lnTo>
                  <a:lnTo>
                    <a:pt x="517" y="1086"/>
                  </a:lnTo>
                  <a:lnTo>
                    <a:pt x="481" y="993"/>
                  </a:lnTo>
                  <a:lnTo>
                    <a:pt x="459" y="977"/>
                  </a:lnTo>
                  <a:lnTo>
                    <a:pt x="440" y="969"/>
                  </a:lnTo>
                  <a:lnTo>
                    <a:pt x="419" y="967"/>
                  </a:lnTo>
                  <a:lnTo>
                    <a:pt x="397" y="973"/>
                  </a:lnTo>
                  <a:lnTo>
                    <a:pt x="374" y="979"/>
                  </a:lnTo>
                  <a:lnTo>
                    <a:pt x="353" y="989"/>
                  </a:lnTo>
                  <a:lnTo>
                    <a:pt x="331" y="997"/>
                  </a:lnTo>
                  <a:lnTo>
                    <a:pt x="312" y="1006"/>
                  </a:lnTo>
                  <a:lnTo>
                    <a:pt x="166" y="993"/>
                  </a:lnTo>
                  <a:lnTo>
                    <a:pt x="69" y="946"/>
                  </a:lnTo>
                  <a:lnTo>
                    <a:pt x="13" y="876"/>
                  </a:lnTo>
                  <a:lnTo>
                    <a:pt x="0" y="793"/>
                  </a:lnTo>
                  <a:lnTo>
                    <a:pt x="19" y="700"/>
                  </a:lnTo>
                  <a:lnTo>
                    <a:pt x="71" y="607"/>
                  </a:lnTo>
                  <a:lnTo>
                    <a:pt x="153" y="522"/>
                  </a:lnTo>
                  <a:lnTo>
                    <a:pt x="261" y="456"/>
                  </a:lnTo>
                  <a:lnTo>
                    <a:pt x="281" y="452"/>
                  </a:lnTo>
                  <a:lnTo>
                    <a:pt x="302" y="448"/>
                  </a:lnTo>
                  <a:lnTo>
                    <a:pt x="322" y="444"/>
                  </a:lnTo>
                  <a:lnTo>
                    <a:pt x="343" y="440"/>
                  </a:lnTo>
                  <a:lnTo>
                    <a:pt x="362" y="434"/>
                  </a:lnTo>
                  <a:lnTo>
                    <a:pt x="384" y="432"/>
                  </a:lnTo>
                  <a:lnTo>
                    <a:pt x="405" y="428"/>
                  </a:lnTo>
                  <a:lnTo>
                    <a:pt x="426" y="427"/>
                  </a:lnTo>
                  <a:lnTo>
                    <a:pt x="424" y="411"/>
                  </a:lnTo>
                  <a:lnTo>
                    <a:pt x="420" y="395"/>
                  </a:lnTo>
                  <a:lnTo>
                    <a:pt x="415" y="380"/>
                  </a:lnTo>
                  <a:lnTo>
                    <a:pt x="409" y="366"/>
                  </a:lnTo>
                  <a:lnTo>
                    <a:pt x="401" y="351"/>
                  </a:lnTo>
                  <a:lnTo>
                    <a:pt x="395" y="337"/>
                  </a:lnTo>
                  <a:lnTo>
                    <a:pt x="389" y="324"/>
                  </a:lnTo>
                  <a:lnTo>
                    <a:pt x="387" y="314"/>
                  </a:lnTo>
                  <a:lnTo>
                    <a:pt x="405" y="194"/>
                  </a:lnTo>
                  <a:lnTo>
                    <a:pt x="457" y="114"/>
                  </a:lnTo>
                  <a:lnTo>
                    <a:pt x="533" y="68"/>
                  </a:lnTo>
                  <a:lnTo>
                    <a:pt x="628" y="54"/>
                  </a:lnTo>
                  <a:lnTo>
                    <a:pt x="731" y="64"/>
                  </a:lnTo>
                  <a:lnTo>
                    <a:pt x="835" y="97"/>
                  </a:lnTo>
                  <a:lnTo>
                    <a:pt x="932" y="151"/>
                  </a:lnTo>
                  <a:lnTo>
                    <a:pt x="1018" y="221"/>
                  </a:lnTo>
                  <a:lnTo>
                    <a:pt x="1039" y="217"/>
                  </a:lnTo>
                  <a:lnTo>
                    <a:pt x="1068" y="205"/>
                  </a:lnTo>
                  <a:lnTo>
                    <a:pt x="1095" y="184"/>
                  </a:lnTo>
                  <a:lnTo>
                    <a:pt x="1124" y="161"/>
                  </a:lnTo>
                  <a:lnTo>
                    <a:pt x="1150" y="134"/>
                  </a:lnTo>
                  <a:lnTo>
                    <a:pt x="1175" y="107"/>
                  </a:lnTo>
                  <a:lnTo>
                    <a:pt x="1194" y="85"/>
                  </a:lnTo>
                  <a:lnTo>
                    <a:pt x="1212" y="70"/>
                  </a:lnTo>
                  <a:lnTo>
                    <a:pt x="1289" y="29"/>
                  </a:lnTo>
                  <a:lnTo>
                    <a:pt x="1365" y="8"/>
                  </a:lnTo>
                  <a:lnTo>
                    <a:pt x="1435" y="0"/>
                  </a:lnTo>
                  <a:lnTo>
                    <a:pt x="1499" y="12"/>
                  </a:lnTo>
                  <a:lnTo>
                    <a:pt x="1555" y="39"/>
                  </a:lnTo>
                  <a:lnTo>
                    <a:pt x="1607" y="83"/>
                  </a:lnTo>
                  <a:lnTo>
                    <a:pt x="1650" y="147"/>
                  </a:lnTo>
                  <a:lnTo>
                    <a:pt x="1687" y="233"/>
                  </a:lnTo>
                  <a:lnTo>
                    <a:pt x="1689" y="268"/>
                  </a:lnTo>
                  <a:lnTo>
                    <a:pt x="1693" y="295"/>
                  </a:lnTo>
                  <a:lnTo>
                    <a:pt x="1695" y="314"/>
                  </a:lnTo>
                  <a:lnTo>
                    <a:pt x="1699" y="332"/>
                  </a:lnTo>
                  <a:lnTo>
                    <a:pt x="1700" y="341"/>
                  </a:lnTo>
                  <a:lnTo>
                    <a:pt x="1702" y="351"/>
                  </a:lnTo>
                  <a:lnTo>
                    <a:pt x="1704" y="359"/>
                  </a:lnTo>
                  <a:lnTo>
                    <a:pt x="1708" y="368"/>
                  </a:lnTo>
                  <a:lnTo>
                    <a:pt x="1726" y="364"/>
                  </a:lnTo>
                  <a:lnTo>
                    <a:pt x="1745" y="361"/>
                  </a:lnTo>
                  <a:lnTo>
                    <a:pt x="1753" y="357"/>
                  </a:lnTo>
                  <a:lnTo>
                    <a:pt x="1763" y="353"/>
                  </a:lnTo>
                  <a:lnTo>
                    <a:pt x="1774" y="349"/>
                  </a:lnTo>
                  <a:lnTo>
                    <a:pt x="1788" y="347"/>
                  </a:lnTo>
                  <a:lnTo>
                    <a:pt x="1867" y="353"/>
                  </a:lnTo>
                  <a:lnTo>
                    <a:pt x="1941" y="366"/>
                  </a:lnTo>
                  <a:lnTo>
                    <a:pt x="2003" y="388"/>
                  </a:lnTo>
                  <a:lnTo>
                    <a:pt x="2061" y="421"/>
                  </a:lnTo>
                  <a:lnTo>
                    <a:pt x="2104" y="465"/>
                  </a:lnTo>
                  <a:lnTo>
                    <a:pt x="2139" y="523"/>
                  </a:lnTo>
                  <a:lnTo>
                    <a:pt x="2162" y="595"/>
                  </a:lnTo>
                  <a:lnTo>
                    <a:pt x="2176" y="686"/>
                  </a:lnTo>
                  <a:lnTo>
                    <a:pt x="2267" y="696"/>
                  </a:lnTo>
                  <a:lnTo>
                    <a:pt x="2348" y="717"/>
                  </a:lnTo>
                  <a:lnTo>
                    <a:pt x="2416" y="752"/>
                  </a:lnTo>
                  <a:lnTo>
                    <a:pt x="2474" y="801"/>
                  </a:lnTo>
                  <a:lnTo>
                    <a:pt x="2513" y="859"/>
                  </a:lnTo>
                  <a:lnTo>
                    <a:pt x="2536" y="931"/>
                  </a:lnTo>
                  <a:lnTo>
                    <a:pt x="2540" y="1018"/>
                  </a:lnTo>
                  <a:lnTo>
                    <a:pt x="2525" y="1119"/>
                  </a:lnTo>
                  <a:lnTo>
                    <a:pt x="2453" y="1198"/>
                  </a:lnTo>
                  <a:lnTo>
                    <a:pt x="2383" y="1245"/>
                  </a:lnTo>
                  <a:lnTo>
                    <a:pt x="2313" y="1260"/>
                  </a:lnTo>
                  <a:lnTo>
                    <a:pt x="2245" y="1260"/>
                  </a:lnTo>
                  <a:lnTo>
                    <a:pt x="2174" y="1247"/>
                  </a:lnTo>
                  <a:lnTo>
                    <a:pt x="2104" y="1235"/>
                  </a:lnTo>
                  <a:lnTo>
                    <a:pt x="2030" y="1231"/>
                  </a:lnTo>
                  <a:lnTo>
                    <a:pt x="1956" y="1249"/>
                  </a:lnTo>
                  <a:lnTo>
                    <a:pt x="1904" y="1293"/>
                  </a:lnTo>
                  <a:lnTo>
                    <a:pt x="1861" y="1332"/>
                  </a:lnTo>
                  <a:lnTo>
                    <a:pt x="1823" y="1361"/>
                  </a:lnTo>
                  <a:lnTo>
                    <a:pt x="1786" y="1386"/>
                  </a:lnTo>
                  <a:lnTo>
                    <a:pt x="1747" y="1404"/>
                  </a:lnTo>
                  <a:lnTo>
                    <a:pt x="1702" y="1415"/>
                  </a:lnTo>
                  <a:lnTo>
                    <a:pt x="1650" y="1421"/>
                  </a:lnTo>
                  <a:lnTo>
                    <a:pt x="1586" y="1425"/>
                  </a:lnTo>
                  <a:close/>
                </a:path>
              </a:pathLst>
            </a:custGeom>
            <a:solidFill>
              <a:srgbClr val="9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202" name="Freeform 42"/>
            <p:cNvSpPr>
              <a:spLocks/>
            </p:cNvSpPr>
            <p:nvPr/>
          </p:nvSpPr>
          <p:spPr bwMode="auto">
            <a:xfrm>
              <a:off x="2229" y="2866"/>
              <a:ext cx="1442" cy="815"/>
            </a:xfrm>
            <a:custGeom>
              <a:avLst/>
              <a:gdLst/>
              <a:ahLst/>
              <a:cxnLst>
                <a:cxn ang="0">
                  <a:pos x="1229" y="1126"/>
                </a:cxn>
                <a:cxn ang="0">
                  <a:pos x="1167" y="1103"/>
                </a:cxn>
                <a:cxn ang="0">
                  <a:pos x="1121" y="1074"/>
                </a:cxn>
                <a:cxn ang="0">
                  <a:pos x="1076" y="1033"/>
                </a:cxn>
                <a:cxn ang="0">
                  <a:pos x="1020" y="961"/>
                </a:cxn>
                <a:cxn ang="0">
                  <a:pos x="972" y="919"/>
                </a:cxn>
                <a:cxn ang="0">
                  <a:pos x="933" y="930"/>
                </a:cxn>
                <a:cxn ang="0">
                  <a:pos x="878" y="969"/>
                </a:cxn>
                <a:cxn ang="0">
                  <a:pos x="762" y="1010"/>
                </a:cxn>
                <a:cxn ang="0">
                  <a:pos x="617" y="1012"/>
                </a:cxn>
                <a:cxn ang="0">
                  <a:pos x="500" y="967"/>
                </a:cxn>
                <a:cxn ang="0">
                  <a:pos x="415" y="866"/>
                </a:cxn>
                <a:cxn ang="0">
                  <a:pos x="368" y="779"/>
                </a:cxn>
                <a:cxn ang="0">
                  <a:pos x="333" y="771"/>
                </a:cxn>
                <a:cxn ang="0">
                  <a:pos x="301" y="781"/>
                </a:cxn>
                <a:cxn ang="0">
                  <a:pos x="266" y="797"/>
                </a:cxn>
                <a:cxn ang="0">
                  <a:pos x="134" y="791"/>
                </a:cxn>
                <a:cxn ang="0">
                  <a:pos x="12" y="700"/>
                </a:cxn>
                <a:cxn ang="0">
                  <a:pos x="15" y="556"/>
                </a:cxn>
                <a:cxn ang="0">
                  <a:pos x="124" y="416"/>
                </a:cxn>
                <a:cxn ang="0">
                  <a:pos x="225" y="360"/>
                </a:cxn>
                <a:cxn ang="0">
                  <a:pos x="258" y="352"/>
                </a:cxn>
                <a:cxn ang="0">
                  <a:pos x="291" y="347"/>
                </a:cxn>
                <a:cxn ang="0">
                  <a:pos x="326" y="341"/>
                </a:cxn>
                <a:cxn ang="0">
                  <a:pos x="341" y="327"/>
                </a:cxn>
                <a:cxn ang="0">
                  <a:pos x="333" y="304"/>
                </a:cxn>
                <a:cxn ang="0">
                  <a:pos x="324" y="281"/>
                </a:cxn>
                <a:cxn ang="0">
                  <a:pos x="312" y="259"/>
                </a:cxn>
                <a:cxn ang="0">
                  <a:pos x="324" y="157"/>
                </a:cxn>
                <a:cxn ang="0">
                  <a:pos x="425" y="54"/>
                </a:cxn>
                <a:cxn ang="0">
                  <a:pos x="584" y="50"/>
                </a:cxn>
                <a:cxn ang="0">
                  <a:pos x="747" y="120"/>
                </a:cxn>
                <a:cxn ang="0">
                  <a:pos x="832" y="174"/>
                </a:cxn>
                <a:cxn ang="0">
                  <a:pos x="877" y="149"/>
                </a:cxn>
                <a:cxn ang="0">
                  <a:pos x="919" y="108"/>
                </a:cxn>
                <a:cxn ang="0">
                  <a:pos x="956" y="69"/>
                </a:cxn>
                <a:cxn ang="0">
                  <a:pos x="1032" y="25"/>
                </a:cxn>
                <a:cxn ang="0">
                  <a:pos x="1148" y="0"/>
                </a:cxn>
                <a:cxn ang="0">
                  <a:pos x="1245" y="31"/>
                </a:cxn>
                <a:cxn ang="0">
                  <a:pos x="1321" y="120"/>
                </a:cxn>
                <a:cxn ang="0">
                  <a:pos x="1352" y="215"/>
                </a:cxn>
                <a:cxn ang="0">
                  <a:pos x="1356" y="254"/>
                </a:cxn>
                <a:cxn ang="0">
                  <a:pos x="1359" y="281"/>
                </a:cxn>
                <a:cxn ang="0">
                  <a:pos x="1379" y="290"/>
                </a:cxn>
                <a:cxn ang="0">
                  <a:pos x="1400" y="287"/>
                </a:cxn>
                <a:cxn ang="0">
                  <a:pos x="1418" y="283"/>
                </a:cxn>
                <a:cxn ang="0">
                  <a:pos x="1493" y="283"/>
                </a:cxn>
                <a:cxn ang="0">
                  <a:pos x="1602" y="312"/>
                </a:cxn>
                <a:cxn ang="0">
                  <a:pos x="1683" y="374"/>
                </a:cxn>
                <a:cxn ang="0">
                  <a:pos x="1730" y="477"/>
                </a:cxn>
                <a:cxn ang="0">
                  <a:pos x="1811" y="554"/>
                </a:cxn>
                <a:cxn ang="0">
                  <a:pos x="1932" y="601"/>
                </a:cxn>
                <a:cxn ang="0">
                  <a:pos x="2007" y="686"/>
                </a:cxn>
                <a:cxn ang="0">
                  <a:pos x="2029" y="814"/>
                </a:cxn>
                <a:cxn ang="0">
                  <a:pos x="1959" y="961"/>
                </a:cxn>
                <a:cxn ang="0">
                  <a:pos x="1850" y="1008"/>
                </a:cxn>
                <a:cxn ang="0">
                  <a:pos x="1738" y="998"/>
                </a:cxn>
                <a:cxn ang="0">
                  <a:pos x="1623" y="987"/>
                </a:cxn>
                <a:cxn ang="0">
                  <a:pos x="1520" y="1033"/>
                </a:cxn>
                <a:cxn ang="0">
                  <a:pos x="1454" y="1087"/>
                </a:cxn>
                <a:cxn ang="0">
                  <a:pos x="1396" y="1118"/>
                </a:cxn>
                <a:cxn ang="0">
                  <a:pos x="1319" y="1134"/>
                </a:cxn>
              </a:cxnLst>
              <a:rect l="0" t="0" r="r" b="b"/>
              <a:pathLst>
                <a:path w="2029" h="1136">
                  <a:moveTo>
                    <a:pt x="1268" y="1136"/>
                  </a:moveTo>
                  <a:lnTo>
                    <a:pt x="1229" y="1126"/>
                  </a:lnTo>
                  <a:lnTo>
                    <a:pt x="1198" y="1116"/>
                  </a:lnTo>
                  <a:lnTo>
                    <a:pt x="1167" y="1103"/>
                  </a:lnTo>
                  <a:lnTo>
                    <a:pt x="1144" y="1091"/>
                  </a:lnTo>
                  <a:lnTo>
                    <a:pt x="1121" y="1074"/>
                  </a:lnTo>
                  <a:lnTo>
                    <a:pt x="1100" y="1056"/>
                  </a:lnTo>
                  <a:lnTo>
                    <a:pt x="1076" y="1033"/>
                  </a:lnTo>
                  <a:lnTo>
                    <a:pt x="1055" y="1010"/>
                  </a:lnTo>
                  <a:lnTo>
                    <a:pt x="1020" y="961"/>
                  </a:lnTo>
                  <a:lnTo>
                    <a:pt x="995" y="932"/>
                  </a:lnTo>
                  <a:lnTo>
                    <a:pt x="972" y="919"/>
                  </a:lnTo>
                  <a:lnTo>
                    <a:pt x="954" y="921"/>
                  </a:lnTo>
                  <a:lnTo>
                    <a:pt x="933" y="930"/>
                  </a:lnTo>
                  <a:lnTo>
                    <a:pt x="909" y="948"/>
                  </a:lnTo>
                  <a:lnTo>
                    <a:pt x="878" y="969"/>
                  </a:lnTo>
                  <a:lnTo>
                    <a:pt x="844" y="994"/>
                  </a:lnTo>
                  <a:lnTo>
                    <a:pt x="762" y="1010"/>
                  </a:lnTo>
                  <a:lnTo>
                    <a:pt x="686" y="1016"/>
                  </a:lnTo>
                  <a:lnTo>
                    <a:pt x="617" y="1012"/>
                  </a:lnTo>
                  <a:lnTo>
                    <a:pt x="557" y="998"/>
                  </a:lnTo>
                  <a:lnTo>
                    <a:pt x="500" y="967"/>
                  </a:lnTo>
                  <a:lnTo>
                    <a:pt x="454" y="926"/>
                  </a:lnTo>
                  <a:lnTo>
                    <a:pt x="415" y="866"/>
                  </a:lnTo>
                  <a:lnTo>
                    <a:pt x="386" y="793"/>
                  </a:lnTo>
                  <a:lnTo>
                    <a:pt x="368" y="779"/>
                  </a:lnTo>
                  <a:lnTo>
                    <a:pt x="351" y="773"/>
                  </a:lnTo>
                  <a:lnTo>
                    <a:pt x="333" y="771"/>
                  </a:lnTo>
                  <a:lnTo>
                    <a:pt x="318" y="775"/>
                  </a:lnTo>
                  <a:lnTo>
                    <a:pt x="301" y="781"/>
                  </a:lnTo>
                  <a:lnTo>
                    <a:pt x="283" y="789"/>
                  </a:lnTo>
                  <a:lnTo>
                    <a:pt x="266" y="797"/>
                  </a:lnTo>
                  <a:lnTo>
                    <a:pt x="252" y="804"/>
                  </a:lnTo>
                  <a:lnTo>
                    <a:pt x="134" y="791"/>
                  </a:lnTo>
                  <a:lnTo>
                    <a:pt x="56" y="756"/>
                  </a:lnTo>
                  <a:lnTo>
                    <a:pt x="12" y="700"/>
                  </a:lnTo>
                  <a:lnTo>
                    <a:pt x="0" y="632"/>
                  </a:lnTo>
                  <a:lnTo>
                    <a:pt x="15" y="556"/>
                  </a:lnTo>
                  <a:lnTo>
                    <a:pt x="58" y="482"/>
                  </a:lnTo>
                  <a:lnTo>
                    <a:pt x="124" y="416"/>
                  </a:lnTo>
                  <a:lnTo>
                    <a:pt x="209" y="364"/>
                  </a:lnTo>
                  <a:lnTo>
                    <a:pt x="225" y="360"/>
                  </a:lnTo>
                  <a:lnTo>
                    <a:pt x="242" y="356"/>
                  </a:lnTo>
                  <a:lnTo>
                    <a:pt x="258" y="352"/>
                  </a:lnTo>
                  <a:lnTo>
                    <a:pt x="275" y="351"/>
                  </a:lnTo>
                  <a:lnTo>
                    <a:pt x="291" y="347"/>
                  </a:lnTo>
                  <a:lnTo>
                    <a:pt x="308" y="345"/>
                  </a:lnTo>
                  <a:lnTo>
                    <a:pt x="326" y="341"/>
                  </a:lnTo>
                  <a:lnTo>
                    <a:pt x="343" y="339"/>
                  </a:lnTo>
                  <a:lnTo>
                    <a:pt x="341" y="327"/>
                  </a:lnTo>
                  <a:lnTo>
                    <a:pt x="337" y="316"/>
                  </a:lnTo>
                  <a:lnTo>
                    <a:pt x="333" y="304"/>
                  </a:lnTo>
                  <a:lnTo>
                    <a:pt x="330" y="292"/>
                  </a:lnTo>
                  <a:lnTo>
                    <a:pt x="324" y="281"/>
                  </a:lnTo>
                  <a:lnTo>
                    <a:pt x="318" y="271"/>
                  </a:lnTo>
                  <a:lnTo>
                    <a:pt x="312" y="259"/>
                  </a:lnTo>
                  <a:lnTo>
                    <a:pt x="310" y="252"/>
                  </a:lnTo>
                  <a:lnTo>
                    <a:pt x="324" y="157"/>
                  </a:lnTo>
                  <a:lnTo>
                    <a:pt x="365" y="91"/>
                  </a:lnTo>
                  <a:lnTo>
                    <a:pt x="425" y="54"/>
                  </a:lnTo>
                  <a:lnTo>
                    <a:pt x="502" y="42"/>
                  </a:lnTo>
                  <a:lnTo>
                    <a:pt x="584" y="50"/>
                  </a:lnTo>
                  <a:lnTo>
                    <a:pt x="667" y="77"/>
                  </a:lnTo>
                  <a:lnTo>
                    <a:pt x="747" y="120"/>
                  </a:lnTo>
                  <a:lnTo>
                    <a:pt x="814" y="176"/>
                  </a:lnTo>
                  <a:lnTo>
                    <a:pt x="832" y="174"/>
                  </a:lnTo>
                  <a:lnTo>
                    <a:pt x="853" y="164"/>
                  </a:lnTo>
                  <a:lnTo>
                    <a:pt x="877" y="149"/>
                  </a:lnTo>
                  <a:lnTo>
                    <a:pt x="900" y="130"/>
                  </a:lnTo>
                  <a:lnTo>
                    <a:pt x="919" y="108"/>
                  </a:lnTo>
                  <a:lnTo>
                    <a:pt x="941" y="87"/>
                  </a:lnTo>
                  <a:lnTo>
                    <a:pt x="956" y="69"/>
                  </a:lnTo>
                  <a:lnTo>
                    <a:pt x="970" y="58"/>
                  </a:lnTo>
                  <a:lnTo>
                    <a:pt x="1032" y="25"/>
                  </a:lnTo>
                  <a:lnTo>
                    <a:pt x="1092" y="7"/>
                  </a:lnTo>
                  <a:lnTo>
                    <a:pt x="1148" y="0"/>
                  </a:lnTo>
                  <a:lnTo>
                    <a:pt x="1200" y="9"/>
                  </a:lnTo>
                  <a:lnTo>
                    <a:pt x="1245" y="31"/>
                  </a:lnTo>
                  <a:lnTo>
                    <a:pt x="1286" y="69"/>
                  </a:lnTo>
                  <a:lnTo>
                    <a:pt x="1321" y="120"/>
                  </a:lnTo>
                  <a:lnTo>
                    <a:pt x="1350" y="188"/>
                  </a:lnTo>
                  <a:lnTo>
                    <a:pt x="1352" y="215"/>
                  </a:lnTo>
                  <a:lnTo>
                    <a:pt x="1354" y="238"/>
                  </a:lnTo>
                  <a:lnTo>
                    <a:pt x="1356" y="254"/>
                  </a:lnTo>
                  <a:lnTo>
                    <a:pt x="1357" y="267"/>
                  </a:lnTo>
                  <a:lnTo>
                    <a:pt x="1359" y="281"/>
                  </a:lnTo>
                  <a:lnTo>
                    <a:pt x="1365" y="292"/>
                  </a:lnTo>
                  <a:lnTo>
                    <a:pt x="1379" y="290"/>
                  </a:lnTo>
                  <a:lnTo>
                    <a:pt x="1394" y="289"/>
                  </a:lnTo>
                  <a:lnTo>
                    <a:pt x="1400" y="287"/>
                  </a:lnTo>
                  <a:lnTo>
                    <a:pt x="1408" y="285"/>
                  </a:lnTo>
                  <a:lnTo>
                    <a:pt x="1418" y="283"/>
                  </a:lnTo>
                  <a:lnTo>
                    <a:pt x="1429" y="281"/>
                  </a:lnTo>
                  <a:lnTo>
                    <a:pt x="1493" y="283"/>
                  </a:lnTo>
                  <a:lnTo>
                    <a:pt x="1551" y="294"/>
                  </a:lnTo>
                  <a:lnTo>
                    <a:pt x="1602" y="312"/>
                  </a:lnTo>
                  <a:lnTo>
                    <a:pt x="1648" y="339"/>
                  </a:lnTo>
                  <a:lnTo>
                    <a:pt x="1683" y="374"/>
                  </a:lnTo>
                  <a:lnTo>
                    <a:pt x="1712" y="420"/>
                  </a:lnTo>
                  <a:lnTo>
                    <a:pt x="1730" y="477"/>
                  </a:lnTo>
                  <a:lnTo>
                    <a:pt x="1740" y="548"/>
                  </a:lnTo>
                  <a:lnTo>
                    <a:pt x="1811" y="554"/>
                  </a:lnTo>
                  <a:lnTo>
                    <a:pt x="1877" y="574"/>
                  </a:lnTo>
                  <a:lnTo>
                    <a:pt x="1932" y="601"/>
                  </a:lnTo>
                  <a:lnTo>
                    <a:pt x="1976" y="639"/>
                  </a:lnTo>
                  <a:lnTo>
                    <a:pt x="2007" y="686"/>
                  </a:lnTo>
                  <a:lnTo>
                    <a:pt x="2027" y="744"/>
                  </a:lnTo>
                  <a:lnTo>
                    <a:pt x="2029" y="814"/>
                  </a:lnTo>
                  <a:lnTo>
                    <a:pt x="2017" y="897"/>
                  </a:lnTo>
                  <a:lnTo>
                    <a:pt x="1959" y="961"/>
                  </a:lnTo>
                  <a:lnTo>
                    <a:pt x="1904" y="996"/>
                  </a:lnTo>
                  <a:lnTo>
                    <a:pt x="1850" y="1008"/>
                  </a:lnTo>
                  <a:lnTo>
                    <a:pt x="1796" y="1008"/>
                  </a:lnTo>
                  <a:lnTo>
                    <a:pt x="1738" y="998"/>
                  </a:lnTo>
                  <a:lnTo>
                    <a:pt x="1681" y="988"/>
                  </a:lnTo>
                  <a:lnTo>
                    <a:pt x="1623" y="987"/>
                  </a:lnTo>
                  <a:lnTo>
                    <a:pt x="1563" y="998"/>
                  </a:lnTo>
                  <a:lnTo>
                    <a:pt x="1520" y="1033"/>
                  </a:lnTo>
                  <a:lnTo>
                    <a:pt x="1485" y="1064"/>
                  </a:lnTo>
                  <a:lnTo>
                    <a:pt x="1454" y="1087"/>
                  </a:lnTo>
                  <a:lnTo>
                    <a:pt x="1427" y="1107"/>
                  </a:lnTo>
                  <a:lnTo>
                    <a:pt x="1396" y="1118"/>
                  </a:lnTo>
                  <a:lnTo>
                    <a:pt x="1361" y="1128"/>
                  </a:lnTo>
                  <a:lnTo>
                    <a:pt x="1319" y="1134"/>
                  </a:lnTo>
                  <a:lnTo>
                    <a:pt x="1268" y="1136"/>
                  </a:lnTo>
                  <a:close/>
                </a:path>
              </a:pathLst>
            </a:custGeom>
            <a:solidFill>
              <a:srgbClr val="DE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32203" name="Freeform 43"/>
            <p:cNvSpPr>
              <a:spLocks/>
            </p:cNvSpPr>
            <p:nvPr/>
          </p:nvSpPr>
          <p:spPr bwMode="auto">
            <a:xfrm>
              <a:off x="2916" y="3221"/>
              <a:ext cx="750" cy="199"/>
            </a:xfrm>
            <a:custGeom>
              <a:avLst/>
              <a:gdLst/>
              <a:ahLst/>
              <a:cxnLst>
                <a:cxn ang="0">
                  <a:pos x="525" y="266"/>
                </a:cxn>
                <a:cxn ang="0">
                  <a:pos x="510" y="235"/>
                </a:cxn>
                <a:cxn ang="0">
                  <a:pos x="496" y="202"/>
                </a:cxn>
                <a:cxn ang="0">
                  <a:pos x="483" y="171"/>
                </a:cxn>
                <a:cxn ang="0">
                  <a:pos x="442" y="130"/>
                </a:cxn>
                <a:cxn ang="0">
                  <a:pos x="347" y="76"/>
                </a:cxn>
                <a:cxn ang="0">
                  <a:pos x="238" y="41"/>
                </a:cxn>
                <a:cxn ang="0">
                  <a:pos x="135" y="45"/>
                </a:cxn>
                <a:cxn ang="0">
                  <a:pos x="97" y="76"/>
                </a:cxn>
                <a:cxn ang="0">
                  <a:pos x="89" y="78"/>
                </a:cxn>
                <a:cxn ang="0">
                  <a:pos x="66" y="70"/>
                </a:cxn>
                <a:cxn ang="0">
                  <a:pos x="37" y="76"/>
                </a:cxn>
                <a:cxn ang="0">
                  <a:pos x="13" y="78"/>
                </a:cxn>
                <a:cxn ang="0">
                  <a:pos x="0" y="70"/>
                </a:cxn>
                <a:cxn ang="0">
                  <a:pos x="85" y="31"/>
                </a:cxn>
                <a:cxn ang="0">
                  <a:pos x="240" y="0"/>
                </a:cxn>
                <a:cxn ang="0">
                  <a:pos x="374" y="23"/>
                </a:cxn>
                <a:cxn ang="0">
                  <a:pos x="502" y="112"/>
                </a:cxn>
                <a:cxn ang="0">
                  <a:pos x="578" y="182"/>
                </a:cxn>
                <a:cxn ang="0">
                  <a:pos x="613" y="175"/>
                </a:cxn>
                <a:cxn ang="0">
                  <a:pos x="647" y="165"/>
                </a:cxn>
                <a:cxn ang="0">
                  <a:pos x="686" y="153"/>
                </a:cxn>
                <a:cxn ang="0">
                  <a:pos x="733" y="151"/>
                </a:cxn>
                <a:cxn ang="0">
                  <a:pos x="847" y="157"/>
                </a:cxn>
                <a:cxn ang="0">
                  <a:pos x="979" y="182"/>
                </a:cxn>
                <a:cxn ang="0">
                  <a:pos x="1057" y="231"/>
                </a:cxn>
                <a:cxn ang="0">
                  <a:pos x="1043" y="268"/>
                </a:cxn>
                <a:cxn ang="0">
                  <a:pos x="1022" y="258"/>
                </a:cxn>
                <a:cxn ang="0">
                  <a:pos x="999" y="242"/>
                </a:cxn>
                <a:cxn ang="0">
                  <a:pos x="935" y="221"/>
                </a:cxn>
                <a:cxn ang="0">
                  <a:pos x="818" y="206"/>
                </a:cxn>
                <a:cxn ang="0">
                  <a:pos x="700" y="211"/>
                </a:cxn>
                <a:cxn ang="0">
                  <a:pos x="599" y="244"/>
                </a:cxn>
                <a:cxn ang="0">
                  <a:pos x="547" y="277"/>
                </a:cxn>
              </a:cxnLst>
              <a:rect l="0" t="0" r="r" b="b"/>
              <a:pathLst>
                <a:path w="1057" h="277">
                  <a:moveTo>
                    <a:pt x="535" y="277"/>
                  </a:moveTo>
                  <a:lnTo>
                    <a:pt x="525" y="266"/>
                  </a:lnTo>
                  <a:lnTo>
                    <a:pt x="518" y="252"/>
                  </a:lnTo>
                  <a:lnTo>
                    <a:pt x="510" y="235"/>
                  </a:lnTo>
                  <a:lnTo>
                    <a:pt x="504" y="219"/>
                  </a:lnTo>
                  <a:lnTo>
                    <a:pt x="496" y="202"/>
                  </a:lnTo>
                  <a:lnTo>
                    <a:pt x="488" y="184"/>
                  </a:lnTo>
                  <a:lnTo>
                    <a:pt x="483" y="171"/>
                  </a:lnTo>
                  <a:lnTo>
                    <a:pt x="479" y="163"/>
                  </a:lnTo>
                  <a:lnTo>
                    <a:pt x="442" y="130"/>
                  </a:lnTo>
                  <a:lnTo>
                    <a:pt x="399" y="101"/>
                  </a:lnTo>
                  <a:lnTo>
                    <a:pt x="347" y="76"/>
                  </a:lnTo>
                  <a:lnTo>
                    <a:pt x="295" y="56"/>
                  </a:lnTo>
                  <a:lnTo>
                    <a:pt x="238" y="41"/>
                  </a:lnTo>
                  <a:lnTo>
                    <a:pt x="186" y="37"/>
                  </a:lnTo>
                  <a:lnTo>
                    <a:pt x="135" y="45"/>
                  </a:lnTo>
                  <a:lnTo>
                    <a:pt x="97" y="64"/>
                  </a:lnTo>
                  <a:lnTo>
                    <a:pt x="97" y="76"/>
                  </a:lnTo>
                  <a:lnTo>
                    <a:pt x="97" y="87"/>
                  </a:lnTo>
                  <a:lnTo>
                    <a:pt x="89" y="78"/>
                  </a:lnTo>
                  <a:lnTo>
                    <a:pt x="89" y="68"/>
                  </a:lnTo>
                  <a:lnTo>
                    <a:pt x="66" y="70"/>
                  </a:lnTo>
                  <a:lnTo>
                    <a:pt x="50" y="74"/>
                  </a:lnTo>
                  <a:lnTo>
                    <a:pt x="37" y="76"/>
                  </a:lnTo>
                  <a:lnTo>
                    <a:pt x="29" y="78"/>
                  </a:lnTo>
                  <a:lnTo>
                    <a:pt x="13" y="78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85" y="31"/>
                  </a:lnTo>
                  <a:lnTo>
                    <a:pt x="167" y="10"/>
                  </a:lnTo>
                  <a:lnTo>
                    <a:pt x="240" y="0"/>
                  </a:lnTo>
                  <a:lnTo>
                    <a:pt x="310" y="6"/>
                  </a:lnTo>
                  <a:lnTo>
                    <a:pt x="374" y="23"/>
                  </a:lnTo>
                  <a:lnTo>
                    <a:pt x="440" y="60"/>
                  </a:lnTo>
                  <a:lnTo>
                    <a:pt x="502" y="112"/>
                  </a:lnTo>
                  <a:lnTo>
                    <a:pt x="564" y="184"/>
                  </a:lnTo>
                  <a:lnTo>
                    <a:pt x="578" y="182"/>
                  </a:lnTo>
                  <a:lnTo>
                    <a:pt x="595" y="178"/>
                  </a:lnTo>
                  <a:lnTo>
                    <a:pt x="613" y="175"/>
                  </a:lnTo>
                  <a:lnTo>
                    <a:pt x="630" y="171"/>
                  </a:lnTo>
                  <a:lnTo>
                    <a:pt x="647" y="165"/>
                  </a:lnTo>
                  <a:lnTo>
                    <a:pt x="667" y="159"/>
                  </a:lnTo>
                  <a:lnTo>
                    <a:pt x="686" y="153"/>
                  </a:lnTo>
                  <a:lnTo>
                    <a:pt x="706" y="151"/>
                  </a:lnTo>
                  <a:lnTo>
                    <a:pt x="733" y="151"/>
                  </a:lnTo>
                  <a:lnTo>
                    <a:pt x="785" y="153"/>
                  </a:lnTo>
                  <a:lnTo>
                    <a:pt x="847" y="157"/>
                  </a:lnTo>
                  <a:lnTo>
                    <a:pt x="917" y="169"/>
                  </a:lnTo>
                  <a:lnTo>
                    <a:pt x="979" y="182"/>
                  </a:lnTo>
                  <a:lnTo>
                    <a:pt x="1030" y="204"/>
                  </a:lnTo>
                  <a:lnTo>
                    <a:pt x="1057" y="231"/>
                  </a:lnTo>
                  <a:lnTo>
                    <a:pt x="1055" y="270"/>
                  </a:lnTo>
                  <a:lnTo>
                    <a:pt x="1043" y="268"/>
                  </a:lnTo>
                  <a:lnTo>
                    <a:pt x="1031" y="264"/>
                  </a:lnTo>
                  <a:lnTo>
                    <a:pt x="1022" y="258"/>
                  </a:lnTo>
                  <a:lnTo>
                    <a:pt x="1014" y="254"/>
                  </a:lnTo>
                  <a:lnTo>
                    <a:pt x="999" y="242"/>
                  </a:lnTo>
                  <a:lnTo>
                    <a:pt x="989" y="235"/>
                  </a:lnTo>
                  <a:lnTo>
                    <a:pt x="935" y="221"/>
                  </a:lnTo>
                  <a:lnTo>
                    <a:pt x="878" y="211"/>
                  </a:lnTo>
                  <a:lnTo>
                    <a:pt x="818" y="206"/>
                  </a:lnTo>
                  <a:lnTo>
                    <a:pt x="760" y="206"/>
                  </a:lnTo>
                  <a:lnTo>
                    <a:pt x="700" y="211"/>
                  </a:lnTo>
                  <a:lnTo>
                    <a:pt x="647" y="223"/>
                  </a:lnTo>
                  <a:lnTo>
                    <a:pt x="599" y="244"/>
                  </a:lnTo>
                  <a:lnTo>
                    <a:pt x="560" y="277"/>
                  </a:lnTo>
                  <a:lnTo>
                    <a:pt x="547" y="277"/>
                  </a:lnTo>
                  <a:lnTo>
                    <a:pt x="535" y="277"/>
                  </a:lnTo>
                  <a:close/>
                </a:path>
              </a:pathLst>
            </a:custGeom>
            <a:solidFill>
              <a:srgbClr val="97D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9460" name="WordArt 44"/>
          <p:cNvSpPr>
            <a:spLocks noChangeArrowheads="1" noChangeShapeType="1" noTextEdit="1"/>
          </p:cNvSpPr>
          <p:nvPr/>
        </p:nvSpPr>
        <p:spPr bwMode="auto">
          <a:xfrm>
            <a:off x="428625" y="-1611313"/>
            <a:ext cx="8486775" cy="8077201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 </a:t>
            </a:r>
            <a:r>
              <a:rPr lang="ru-RU" sz="2400" b="1" kern="10" dirty="0"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Уважаемые коллеги!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Желаем Вам позитивных мыслей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 мира раскрашенного всеми цветами радуги!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18" name="Объект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19" name="Объект 3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82392-C6A6-4647-A390-A8664E10E7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2" descr="http://investments.academic.ru/pictures/investments/img1965720_CHtenie_kni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3141663"/>
            <a:ext cx="32194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Прямоугольник 8"/>
          <p:cNvSpPr>
            <a:spLocks noChangeArrowheads="1"/>
          </p:cNvSpPr>
          <p:nvPr/>
        </p:nvSpPr>
        <p:spPr bwMode="auto">
          <a:xfrm>
            <a:off x="142875" y="1341438"/>
            <a:ext cx="74882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altLang="ru-RU" dirty="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z="2800" b="1" smtClean="0"/>
              <a:t>поддержка профессионального развития управленческих и педагогических кадров в области формирования и развития читательской грамотности обучающихся  города Минусинска.</a:t>
            </a:r>
            <a:r>
              <a:rPr lang="ru-RU" alt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altLang="ru-RU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Создать условия для овладения учителями педагогических приемов формирования читательской грамотности.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Познакомить учителей с технологиями продуктивного чтения.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Создать банк приемов формирования читательской грамотности.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Обобщить передовой педагогический опыт по формированию читательской грамотности.</a:t>
            </a:r>
          </a:p>
          <a:p>
            <a:pPr algn="just" eaLnBrk="1" hangingPunct="1"/>
            <a:endParaRPr lang="ru-RU" alt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765175"/>
            <a:ext cx="8280400" cy="5635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</a:rPr>
              <a:t>План работы МБМП</a:t>
            </a:r>
            <a:r>
              <a:rPr lang="ru-RU" sz="4800" smtClean="0"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endParaRPr lang="ru-RU" sz="4800" smtClean="0"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solidFill>
                  <a:srgbClr val="456867"/>
                </a:solidFill>
                <a:latin typeface="Times New Roman" pitchFamily="18" charset="0"/>
              </a:rPr>
              <a:t>«Эффективные практики формирования читательской грамотности младших школьников»</a:t>
            </a:r>
          </a:p>
          <a:p>
            <a:pPr eaLnBrk="1" hangingPunct="1"/>
            <a:endParaRPr lang="ru-RU" sz="4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3" name="Group 45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207375" cy="6621463"/>
        </p:xfrm>
        <a:graphic>
          <a:graphicData uri="http://schemas.openxmlformats.org/drawingml/2006/table">
            <a:tbl>
              <a:tblPr/>
              <a:tblGrid>
                <a:gridCol w="2051050"/>
                <a:gridCol w="2052637"/>
                <a:gridCol w="2052638"/>
                <a:gridCol w="2051050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Ответственный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Планируемые результаты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2018г.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Открытие БМП. Определение цели, задач БМП. Утверждение плана работы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Зам. директора по УВР МОБУ «Лицей № 7» Филиппенко И.В.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Определены цели и задачи БМП, утвержден план работы.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 2018г..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Представление технологии критического мышления (РКМЧП)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 технологии продуктивного чтения.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Зам. директора по УВР МОБУ «Лицей № 7» Филиппенко И.В. Педагоги МОБУ «Лицей № 7», МОБУ «СОШ № 12»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 МОБУ «Лицей №7» представили опыт применения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технологи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</a:rPr>
                        <a:t> РКМЧП, как средств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</a:rPr>
                        <a:t>формирования читательской грамотности.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Апрель, 2018г.г.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Акция «Бросай все-начинай читать»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Зам. директора по УВР ОУ города, курирующие начальную школу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начальной шуолы МОБУ «Лицей №7» представили опыт проведения акции 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Бросай все-начинай читать»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Май, 2018г.г.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Педагогическая мастерская Приемы формирования читательской грамотности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.ГМО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начальных классов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</a:rPr>
                        <a:t> Ящук Е.И.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Учителя 5  школ  представили опыт работы с приемами по формированию  читательской гамотности.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Август, 2018г.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о результатах работы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МБМП.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Презентеция банка приемов МБМП.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Зам. директора по УВР МОБУ «Лицей № 7» Филиппенко И.В.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Руководители ГМО начальной школы.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банк приемов формирования ЧГ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</a:tbl>
          </a:graphicData>
        </a:graphic>
      </p:graphicFrame>
      <p:sp>
        <p:nvSpPr>
          <p:cNvPr id="17451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654C1-654A-4500-B21C-8B096EF8B4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2CAE7-43FC-4A00-BA5F-46524EF71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250825" y="188913"/>
            <a:ext cx="81375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>
                <a:latin typeface="Times New Roman" pitchFamily="18" charset="0"/>
              </a:rPr>
              <a:t>МБМП работала на базе МОБУ «Лицей № 7». Встречи педагогов проходили 1 раз в месяц.</a:t>
            </a:r>
          </a:p>
          <a:p>
            <a:pPr algn="just"/>
            <a:r>
              <a:rPr lang="ru-RU" sz="3600" b="1">
                <a:latin typeface="Times New Roman" pitchFamily="18" charset="0"/>
              </a:rPr>
              <a:t>В марте учителя МОБУ «Лицей № 7» представили опыт применения технологии формирования типа    правильной читательской деятельности (продуктивного чтения). </a:t>
            </a:r>
            <a:r>
              <a:rPr lang="ru-RU" sz="3600" b="1">
                <a:latin typeface="Calibri" pitchFamily="34" charset="0"/>
              </a:rPr>
              <a:t/>
            </a:r>
            <a:br>
              <a:rPr lang="ru-RU" sz="3600" b="1">
                <a:latin typeface="Calibri" pitchFamily="34" charset="0"/>
              </a:rPr>
            </a:br>
            <a:endParaRPr lang="ru-RU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15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16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8" name="Номер слайда 13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83D65-FC34-4E86-92F2-37273830F7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8313" y="28575"/>
            <a:ext cx="710565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формирования типа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правильной читательской деятельнос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(продуктивного чтения)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понимать  текст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три этапа работы с любым текстом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2339975" y="2060575"/>
            <a:ext cx="451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9464" name="AutoShape 5"/>
          <p:cNvSpPr>
            <a:spLocks noChangeArrowheads="1"/>
          </p:cNvSpPr>
          <p:nvPr/>
        </p:nvSpPr>
        <p:spPr bwMode="auto">
          <a:xfrm>
            <a:off x="1900238" y="2244725"/>
            <a:ext cx="4645025" cy="45005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9" y="10800"/>
                </a:moveTo>
                <a:cubicBezTo>
                  <a:pt x="1609" y="15876"/>
                  <a:pt x="5724" y="19991"/>
                  <a:pt x="10800" y="19991"/>
                </a:cubicBezTo>
                <a:cubicBezTo>
                  <a:pt x="15876" y="19991"/>
                  <a:pt x="19991" y="15876"/>
                  <a:pt x="19991" y="10800"/>
                </a:cubicBezTo>
                <a:cubicBezTo>
                  <a:pt x="19991" y="5724"/>
                  <a:pt x="15876" y="1609"/>
                  <a:pt x="10800" y="1609"/>
                </a:cubicBezTo>
                <a:cubicBezTo>
                  <a:pt x="5724" y="1609"/>
                  <a:pt x="1609" y="5724"/>
                  <a:pt x="1609" y="10800"/>
                </a:cubicBez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8"/>
          <p:cNvSpPr>
            <a:spLocks noChangeArrowheads="1"/>
          </p:cNvSpPr>
          <p:nvPr/>
        </p:nvSpPr>
        <p:spPr bwMode="auto">
          <a:xfrm>
            <a:off x="1187450" y="2397125"/>
            <a:ext cx="5111750" cy="1503363"/>
          </a:xfrm>
          <a:prstGeom prst="ribbon2">
            <a:avLst>
              <a:gd name="adj1" fmla="val 12500"/>
              <a:gd name="adj2" fmla="val 70815"/>
            </a:avLst>
          </a:prstGeom>
          <a:gradFill rotWithShape="1">
            <a:gsLst>
              <a:gs pos="0">
                <a:srgbClr val="FFCC66"/>
              </a:gs>
              <a:gs pos="50000">
                <a:srgbClr val="FFF9EC"/>
              </a:gs>
              <a:gs pos="100000">
                <a:srgbClr val="FFCC6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AutoNum type="arabicParenR"/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чтения текста: </a:t>
            </a:r>
          </a:p>
          <a:p>
            <a:pPr algn="ct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просмотровое чтение </a:t>
            </a:r>
          </a:p>
          <a:p>
            <a:pPr algn="ctr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предвосхищение чтения, создание мотива для чтения</a:t>
            </a:r>
          </a:p>
        </p:txBody>
      </p:sp>
      <p:sp>
        <p:nvSpPr>
          <p:cNvPr id="19466" name="AutoShape 7"/>
          <p:cNvSpPr>
            <a:spLocks noChangeArrowheads="1"/>
          </p:cNvSpPr>
          <p:nvPr/>
        </p:nvSpPr>
        <p:spPr bwMode="auto">
          <a:xfrm>
            <a:off x="-309563" y="4608513"/>
            <a:ext cx="4176713" cy="1655762"/>
          </a:xfrm>
          <a:prstGeom prst="ribbon2">
            <a:avLst>
              <a:gd name="adj1" fmla="val 12500"/>
              <a:gd name="adj2" fmla="val 70815"/>
            </a:avLst>
          </a:prstGeom>
          <a:gradFill rotWithShape="1">
            <a:gsLst>
              <a:gs pos="0">
                <a:srgbClr val="00CC66"/>
              </a:gs>
              <a:gs pos="50000">
                <a:srgbClr val="DFF9EC"/>
              </a:gs>
              <a:gs pos="100000">
                <a:srgbClr val="00CC6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FF0000"/>
                </a:solidFill>
              </a:rPr>
              <a:t>2</a:t>
            </a: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Во время чтения текста: </a:t>
            </a:r>
          </a:p>
          <a:p>
            <a:pPr algn="ct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изучающее чтение (в т.ч. диалог с автором, вычитывание подтекста).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интерпретация текста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r="12165"/>
          <a:stretch>
            <a:fillRect/>
          </a:stretch>
        </p:blipFill>
        <p:spPr bwMode="auto">
          <a:xfrm>
            <a:off x="3167434" y="3565609"/>
            <a:ext cx="2579399" cy="236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8" name="AutoShape 6"/>
          <p:cNvSpPr>
            <a:spLocks noChangeArrowheads="1"/>
          </p:cNvSpPr>
          <p:nvPr/>
        </p:nvSpPr>
        <p:spPr bwMode="auto">
          <a:xfrm>
            <a:off x="5014913" y="4495800"/>
            <a:ext cx="4129087" cy="1881188"/>
          </a:xfrm>
          <a:prstGeom prst="ribbon2">
            <a:avLst>
              <a:gd name="adj1" fmla="val 12500"/>
              <a:gd name="adj2" fmla="val 70815"/>
            </a:avLst>
          </a:prstGeom>
          <a:gradFill rotWithShape="1">
            <a:gsLst>
              <a:gs pos="0">
                <a:srgbClr val="3399FF"/>
              </a:gs>
              <a:gs pos="50000">
                <a:srgbClr val="E5F2FF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После чтения текста: 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– рефлексивное чтение, концептуал. вопросы.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понимание авторского смысла, корректировка своей интерпретации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&amp;Kcy;&amp;acy;&amp;kcy; &amp;ncy;&amp;acy;&amp;ucy;&amp;chcy;&amp;icy;&amp;tcy;&amp;softcy;&amp;scy;&amp;yacy; &amp;tcy;&amp;ocy;&amp;rcy;&amp;gcy;&amp;ocy;&amp;vcy;&amp;acy;&amp;tcy;&amp;softcy; &amp;acy;&amp;kcy;&amp;tscy;&amp;icy;&amp;yacy;&amp;mcy;&amp;icy;? &amp;Acy;&amp;kcy;&amp;tscy;&amp;icy;&amp;icy; &amp;dcy;&amp;lcy;&amp;yacy; &amp;ncy;&amp;acy;&amp;chcy;&amp;icy;&amp;ncy;&amp;acy;&amp;yucy;&amp;shchcy;&amp;i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Содержимое 15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4" name="Содержимое 16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3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230FE-7BDB-4AE2-8404-BDAC1E1E73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43038" y="260350"/>
            <a:ext cx="6196012" cy="1816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текстом до чтения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 представлен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Черемискиной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Е.М., учителем лицея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88" name="Прямоугольник 2"/>
          <p:cNvSpPr>
            <a:spLocks noChangeArrowheads="1"/>
          </p:cNvSpPr>
          <p:nvPr/>
        </p:nvSpPr>
        <p:spPr bwMode="auto">
          <a:xfrm>
            <a:off x="1403350" y="1628775"/>
            <a:ext cx="6235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Антиципация (лат. 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anticipatio) –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это предвосхищение,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предугадывание содержания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Прямоугольник 4"/>
          <p:cNvSpPr>
            <a:spLocks noChangeArrowheads="1"/>
          </p:cNvSpPr>
          <p:nvPr/>
        </p:nvSpPr>
        <p:spPr bwMode="auto">
          <a:xfrm>
            <a:off x="395288" y="2679700"/>
            <a:ext cx="784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Разновидности антиципации: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) Прогнозирование содержания текста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 названию, фамилии автора, эпиграфу.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Восстановление текста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 пропущенными элементами.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в) 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Составление до чтения плана текста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 опорой на имеющиеся знания, читательский опыт, заголовок, жанр и стиль текста.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Угадывание хода мысли автора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при чтении с остановками: Как вы думаете, что произойдёт дальше? Как будут развиваться события? К какому выводу придёт автор?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Постановка целей урока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 учетом общей (учебной, мотивационной, эмоциональной, психологической) готовности учащихся к работе.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B329C-56BB-479B-BAF2-0CC8693333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&amp;Kcy;&amp;acy;&amp;kcy; &amp;ncy;&amp;acy;&amp;ucy;&amp;chcy;&amp;icy;&amp;tcy;&amp;softcy;&amp;scy;&amp;yacy; &amp;tcy;&amp;ocy;&amp;rcy;&amp;gcy;&amp;ocy;&amp;vcy;&amp;acy;&amp;tcy;&amp;softcy; &amp;acy;&amp;kcy;&amp;tscy;&amp;icy;&amp;yacy;&amp;mcy;&amp;icy;? &amp;Acy;&amp;kcy;&amp;tscy;&amp;icy;&amp;icy; &amp;dcy;&amp;lcy;&amp;yacy; &amp;ncy;&amp;acy;&amp;chcy;&amp;icy;&amp;ncy;&amp;acy;&amp;yucy;&amp;shchcy;&amp;i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75" y="-11113"/>
            <a:ext cx="20510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950" y="1330325"/>
            <a:ext cx="8567738" cy="6400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Постраничный анализ текста;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текста на смысловые части;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основных мыслей текста;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ключевых слов, фраз, словосочетаний;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из текста незнакомых слов, словосочетаний и выяснение их значений;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слов-сигналов, обращающих внимание на то, что нужно запомнить;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ответов на поставленные вопросы;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 себя;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 ролям;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вслух;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собственной точки зрения на поставленный вопрос с текстом  учебника;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основных положений текста собственными примерами.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по разбору обоснования и доказательства.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347663" y="749300"/>
            <a:ext cx="80914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этап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с текстом во время чтения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был представлен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Низиной Л.Ю., учителем лицея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1283</TotalTime>
  <Words>796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Cambria</vt:lpstr>
      <vt:lpstr>Calibri</vt:lpstr>
      <vt:lpstr>Times New Roman</vt:lpstr>
      <vt:lpstr>Соседство</vt:lpstr>
      <vt:lpstr>Соседство</vt:lpstr>
      <vt:lpstr>Соседство</vt:lpstr>
      <vt:lpstr>Соседство</vt:lpstr>
      <vt:lpstr>Соседство</vt:lpstr>
      <vt:lpstr>Соседство</vt:lpstr>
      <vt:lpstr>Соседство</vt:lpstr>
      <vt:lpstr>Соседство</vt:lpstr>
      <vt:lpstr>Соседство</vt:lpstr>
      <vt:lpstr>Соседство</vt:lpstr>
      <vt:lpstr>Соседство</vt:lpstr>
      <vt:lpstr>Слайд 1</vt:lpstr>
      <vt:lpstr>Цель: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  Учителя МОБУ «СОШ № 12» Данилюк Т. В., Кабыш Л. А., Скрипальщикова В. В. познакомили участников площадки  с технологией критического мышления (РКМЧП)</vt:lpstr>
      <vt:lpstr>В апреле при поддержке городской библиотеки им. Черкасова была проведена городская акция «Бросай все -начинай читать!»</vt:lpstr>
      <vt:lpstr>Слайд 13</vt:lpstr>
      <vt:lpstr>В мае на педагогической мастерской учителя  МОБУ «Лицей № 7», МОБУ «СОШ № 9»,  МОБУ «СОШ № 6» представили опыт применения различных приемов формирования читательской грамотности.  </vt:lpstr>
      <vt:lpstr>Слайд 15</vt:lpstr>
      <vt:lpstr>Результатом работы площадки можно считать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продуктивного чтения</dc:title>
  <dc:creator>Ящук Елена</dc:creator>
  <cp:lastModifiedBy>Тимофей</cp:lastModifiedBy>
  <cp:revision>141</cp:revision>
  <dcterms:created xsi:type="dcterms:W3CDTF">2013-09-22T10:51:51Z</dcterms:created>
  <dcterms:modified xsi:type="dcterms:W3CDTF">2018-10-21T10:26:37Z</dcterms:modified>
</cp:coreProperties>
</file>